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71" r:id="rId9"/>
    <p:sldId id="265" r:id="rId10"/>
    <p:sldId id="263" r:id="rId11"/>
    <p:sldId id="264" r:id="rId12"/>
    <p:sldId id="266" r:id="rId13"/>
    <p:sldId id="267" r:id="rId14"/>
    <p:sldId id="268" r:id="rId15"/>
    <p:sldId id="277" r:id="rId16"/>
    <p:sldId id="269" r:id="rId17"/>
    <p:sldId id="276" r:id="rId18"/>
    <p:sldId id="278" r:id="rId19"/>
    <p:sldId id="275" r:id="rId20"/>
    <p:sldId id="272" r:id="rId21"/>
    <p:sldId id="270" r:id="rId22"/>
    <p:sldId id="279" r:id="rId23"/>
    <p:sldId id="273" r:id="rId24"/>
    <p:sldId id="294" r:id="rId25"/>
    <p:sldId id="295" r:id="rId26"/>
    <p:sldId id="280" r:id="rId27"/>
    <p:sldId id="281" r:id="rId28"/>
    <p:sldId id="285" r:id="rId29"/>
    <p:sldId id="287" r:id="rId30"/>
    <p:sldId id="282" r:id="rId31"/>
    <p:sldId id="283" r:id="rId32"/>
    <p:sldId id="284" r:id="rId33"/>
    <p:sldId id="288" r:id="rId34"/>
    <p:sldId id="274" r:id="rId35"/>
    <p:sldId id="289" r:id="rId36"/>
    <p:sldId id="291" r:id="rId37"/>
    <p:sldId id="292" r:id="rId3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B9"/>
    <a:srgbClr val="FFFFE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-1219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9E41750-A03D-4807-99AA-5C945E8274C8}" type="datetimeFigureOut">
              <a:rPr lang="en-US"/>
              <a:pPr>
                <a:defRPr/>
              </a:pPr>
              <a:t>12/15/2014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FE04B83-E8A6-4E1C-A738-9DA331775E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331F254-A51E-4A0B-AED1-DB7552724522}" type="datetimeFigureOut">
              <a:rPr lang="en-US"/>
              <a:pPr>
                <a:defRPr/>
              </a:pPr>
              <a:t>12/15/2014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DBE825E-7E7F-4A5F-9376-B0B2DCFF4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487363" y="411163"/>
            <a:ext cx="8169275" cy="6035675"/>
            <a:chOff x="486873" y="411480"/>
            <a:chExt cx="8170254" cy="6035040"/>
          </a:xfrm>
        </p:grpSpPr>
        <p:sp>
          <p:nvSpPr>
            <p:cNvPr id="5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" name="Rectangle 13"/>
            <p:cNvSpPr>
              <a:spLocks/>
            </p:cNvSpPr>
            <p:nvPr/>
          </p:nvSpPr>
          <p:spPr>
            <a:xfrm>
              <a:off x="563082" y="474973"/>
              <a:ext cx="7982907" cy="5889005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  <p:cxnSp>
          <p:nvCxnSpPr>
            <p:cNvPr id="7" name="Straight Connector 14"/>
            <p:cNvCxnSpPr/>
            <p:nvPr/>
          </p:nvCxnSpPr>
          <p:spPr>
            <a:xfrm>
              <a:off x="563082" y="6133815"/>
              <a:ext cx="7982907" cy="1588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Rectangle 16"/>
            <p:cNvSpPr/>
            <p:nvPr/>
          </p:nvSpPr>
          <p:spPr>
            <a:xfrm>
              <a:off x="563082" y="457512"/>
              <a:ext cx="7982907" cy="257782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73088" y="6122988"/>
            <a:ext cx="2133600" cy="2587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BE451-8B3F-4054-B6EC-C8ED4CF615FC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988"/>
            <a:ext cx="2895600" cy="2571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988"/>
            <a:ext cx="762000" cy="271462"/>
          </a:xfrm>
        </p:spPr>
        <p:txBody>
          <a:bodyPr/>
          <a:lstStyle>
            <a:lvl1pPr>
              <a:defRPr/>
            </a:lvl1pPr>
          </a:lstStyle>
          <a:p>
            <a:fld id="{6575EB40-4C2C-4C19-804A-FA76D5A6B55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9" name="Group 26"/>
              <p:cNvGrpSpPr>
                <a:grpSpLocks/>
              </p:cNvGrpSpPr>
              <p:nvPr/>
            </p:nvGrpSpPr>
            <p:grpSpPr bwMode="auto"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11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grpSp>
              <p:nvGrpSpPr>
                <p:cNvPr id="12" name="Group 10"/>
                <p:cNvGrpSpPr>
                  <a:grpSpLocks/>
                </p:cNvGrpSpPr>
                <p:nvPr/>
              </p:nvGrpSpPr>
              <p:grpSpPr bwMode="auto"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13" name="Rectangle 30"/>
                  <p:cNvSpPr>
                    <a:spLocks/>
                  </p:cNvSpPr>
                  <p:nvPr/>
                </p:nvSpPr>
                <p:spPr>
                  <a:xfrm>
                    <a:off x="247025" y="246872"/>
                    <a:ext cx="8622676" cy="6364582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/>
                  </a:p>
                </p:txBody>
              </p:sp>
              <p:cxnSp>
                <p:nvCxnSpPr>
                  <p:cNvPr id="14" name="Straight Connector 31"/>
                  <p:cNvCxnSpPr/>
                  <p:nvPr/>
                </p:nvCxnSpPr>
                <p:spPr>
                  <a:xfrm>
                    <a:off x="247025" y="6389249"/>
                    <a:ext cx="8622676" cy="1587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10" name="Rectangle 27"/>
              <p:cNvSpPr/>
              <p:nvPr/>
            </p:nvSpPr>
            <p:spPr>
              <a:xfrm rot="5400000">
                <a:off x="801568" y="3274246"/>
                <a:ext cx="6134441" cy="6349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</p:grpSp>
        <p:sp>
          <p:nvSpPr>
            <p:cNvPr id="8" name="Rectangle 24"/>
            <p:cNvSpPr/>
            <p:nvPr/>
          </p:nvSpPr>
          <p:spPr>
            <a:xfrm rot="10800000">
              <a:off x="259074" y="1594222"/>
              <a:ext cx="3574791" cy="6348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 rtlCol="0">
            <a:norm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noProof="0" dirty="0"/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6BCE8-B49C-4DED-BD89-15EB3430FAE1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6700CD7D-FB5F-4C4A-BC69-1B07C5347CF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0" name="Rectangle 19"/>
                <p:cNvSpPr>
                  <a:spLocks/>
                </p:cNvSpPr>
                <p:nvPr/>
              </p:nvSpPr>
              <p:spPr>
                <a:xfrm>
                  <a:off x="247025" y="246872"/>
                  <a:ext cx="8622676" cy="6364582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/>
                </a:p>
              </p:txBody>
            </p:sp>
            <p:cxnSp>
              <p:nvCxnSpPr>
                <p:cNvPr id="11" name="Straight Connector 20"/>
                <p:cNvCxnSpPr/>
                <p:nvPr/>
              </p:nvCxnSpPr>
              <p:spPr>
                <a:xfrm>
                  <a:off x="247025" y="6389249"/>
                  <a:ext cx="8622676" cy="1587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7" name="Rectangle 16"/>
            <p:cNvSpPr/>
            <p:nvPr/>
          </p:nvSpPr>
          <p:spPr>
            <a:xfrm rot="5400000">
              <a:off x="801568" y="3274246"/>
              <a:ext cx="6134441" cy="6349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B36E2-13AC-4FE3-800D-75755582AEF9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E61732-198A-46A0-8144-E73641A9B57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8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0" name="Rectangle 21"/>
                <p:cNvSpPr>
                  <a:spLocks/>
                </p:cNvSpPr>
                <p:nvPr/>
              </p:nvSpPr>
              <p:spPr>
                <a:xfrm>
                  <a:off x="247025" y="246872"/>
                  <a:ext cx="8622676" cy="6364582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/>
                </a:p>
              </p:txBody>
            </p:sp>
            <p:cxnSp>
              <p:nvCxnSpPr>
                <p:cNvPr id="11" name="Straight Connector 22"/>
                <p:cNvCxnSpPr/>
                <p:nvPr/>
              </p:nvCxnSpPr>
              <p:spPr>
                <a:xfrm>
                  <a:off x="247025" y="6389249"/>
                  <a:ext cx="8622676" cy="1587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7" name="Rectangle 19"/>
            <p:cNvSpPr/>
            <p:nvPr/>
          </p:nvSpPr>
          <p:spPr>
            <a:xfrm>
              <a:off x="255900" y="4203542"/>
              <a:ext cx="8622676" cy="6348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9B054-BD00-4C28-8843-8961134688BF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22BDE6-B042-48AF-8DD5-53059BAD4BB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sp>
          <p:nvSpPr>
            <p:cNvPr id="5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7" name="Rectangle 15"/>
              <p:cNvSpPr>
                <a:spLocks/>
              </p:cNvSpPr>
              <p:nvPr/>
            </p:nvSpPr>
            <p:spPr>
              <a:xfrm>
                <a:off x="247025" y="246872"/>
                <a:ext cx="8622676" cy="6364582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cxnSp>
            <p:nvCxnSpPr>
              <p:cNvPr id="8" name="Straight Connector 16"/>
              <p:cNvCxnSpPr/>
              <p:nvPr/>
            </p:nvCxnSpPr>
            <p:spPr>
              <a:xfrm>
                <a:off x="247025" y="6389249"/>
                <a:ext cx="8622676" cy="1587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" name="Rectangle 17"/>
              <p:cNvSpPr/>
              <p:nvPr/>
            </p:nvSpPr>
            <p:spPr>
              <a:xfrm>
                <a:off x="247025" y="1611845"/>
                <a:ext cx="8622676" cy="634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2AB5F-D8F1-4DEC-B267-10A4D2B2D034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F0E800-9EEE-46FA-AD2E-03B34760F31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7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grpSp>
            <p:nvGrpSpPr>
              <p:cNvPr id="8" name="Group 10"/>
              <p:cNvGrpSpPr>
                <a:grpSpLocks/>
              </p:cNvGrpSpPr>
              <p:nvPr/>
            </p:nvGrpSpPr>
            <p:grpSpPr bwMode="auto"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9" name="Rectangle 16"/>
                <p:cNvSpPr>
                  <a:spLocks/>
                </p:cNvSpPr>
                <p:nvPr/>
              </p:nvSpPr>
              <p:spPr>
                <a:xfrm>
                  <a:off x="247025" y="246872"/>
                  <a:ext cx="8622676" cy="6364582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/>
                </a:p>
              </p:txBody>
            </p:sp>
            <p:cxnSp>
              <p:nvCxnSpPr>
                <p:cNvPr id="10" name="Straight Connector 18"/>
                <p:cNvCxnSpPr/>
                <p:nvPr/>
              </p:nvCxnSpPr>
              <p:spPr>
                <a:xfrm>
                  <a:off x="247025" y="6389249"/>
                  <a:ext cx="8622676" cy="1587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6" name="Rectangle 17"/>
            <p:cNvSpPr/>
            <p:nvPr/>
          </p:nvSpPr>
          <p:spPr>
            <a:xfrm rot="5400000">
              <a:off x="4243019" y="3274246"/>
              <a:ext cx="6134441" cy="6349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B019E-3AAB-43EE-9698-A3DAB968D968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9A8EC3-F928-4C4D-A25E-415FC24CBB5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sp>
          <p:nvSpPr>
            <p:cNvPr id="5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7" name="Rectangle 18"/>
              <p:cNvSpPr>
                <a:spLocks/>
              </p:cNvSpPr>
              <p:nvPr/>
            </p:nvSpPr>
            <p:spPr>
              <a:xfrm>
                <a:off x="247025" y="246872"/>
                <a:ext cx="8622676" cy="6364582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cxnSp>
            <p:nvCxnSpPr>
              <p:cNvPr id="8" name="Straight Connector 19"/>
              <p:cNvCxnSpPr/>
              <p:nvPr/>
            </p:nvCxnSpPr>
            <p:spPr>
              <a:xfrm>
                <a:off x="247025" y="6389249"/>
                <a:ext cx="8622676" cy="1587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" name="Rectangle 20"/>
              <p:cNvSpPr/>
              <p:nvPr/>
            </p:nvSpPr>
            <p:spPr>
              <a:xfrm>
                <a:off x="247025" y="1611845"/>
                <a:ext cx="8622676" cy="634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48587-5845-4D47-B253-94531401A34C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FDA737-08AA-42B1-8E99-CEE7471A229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487363" y="411163"/>
            <a:ext cx="8169275" cy="6035675"/>
            <a:chOff x="486873" y="411480"/>
            <a:chExt cx="8170254" cy="6035040"/>
          </a:xfrm>
        </p:grpSpPr>
        <p:sp>
          <p:nvSpPr>
            <p:cNvPr id="6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3082" y="474973"/>
                <a:ext cx="7982907" cy="5889005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3082" y="6133814"/>
                <a:ext cx="7982907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" name="Straight Connector 10"/>
              <p:cNvCxnSpPr/>
              <p:nvPr/>
            </p:nvCxnSpPr>
            <p:spPr>
              <a:xfrm>
                <a:off x="563082" y="3427412"/>
                <a:ext cx="7982907" cy="1587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 rtlCol="0">
            <a:normAutofit/>
          </a:bodyPr>
          <a:lstStyle>
            <a:lvl1pPr>
              <a:buNone/>
              <a:defRPr sz="2000"/>
            </a:lvl1pPr>
          </a:lstStyle>
          <a:p>
            <a:pPr lvl="0"/>
            <a:r>
              <a:rPr lang="en-US" noProof="0" dirty="0" smtClean="0"/>
              <a:t>Drag picture to placeholder or click icon to add</a:t>
            </a:r>
            <a:endParaRPr noProof="0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569913" y="6122988"/>
            <a:ext cx="2133600" cy="2587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61ACC-A6BC-4E55-8488-FE38D12FBD2E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5638800" y="6124575"/>
            <a:ext cx="2895600" cy="2571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sp>
          <p:nvSpPr>
            <p:cNvPr id="5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7" name="Rectangle 26"/>
              <p:cNvSpPr>
                <a:spLocks/>
              </p:cNvSpPr>
              <p:nvPr/>
            </p:nvSpPr>
            <p:spPr>
              <a:xfrm>
                <a:off x="247025" y="246872"/>
                <a:ext cx="8622676" cy="6364582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cxnSp>
            <p:nvCxnSpPr>
              <p:cNvPr id="8" name="Straight Connector 27"/>
              <p:cNvCxnSpPr/>
              <p:nvPr/>
            </p:nvCxnSpPr>
            <p:spPr>
              <a:xfrm>
                <a:off x="247025" y="6389249"/>
                <a:ext cx="8622676" cy="1587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48EC28-FCBF-46CA-B07A-ECBFD9D6BB65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4B16A0-B1F2-498E-B285-FD5881467A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sp>
          <p:nvSpPr>
            <p:cNvPr id="6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8" name="Rectangle 22"/>
              <p:cNvSpPr>
                <a:spLocks/>
              </p:cNvSpPr>
              <p:nvPr/>
            </p:nvSpPr>
            <p:spPr>
              <a:xfrm>
                <a:off x="247025" y="246872"/>
                <a:ext cx="8622676" cy="6364582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cxnSp>
            <p:nvCxnSpPr>
              <p:cNvPr id="9" name="Straight Connector 23"/>
              <p:cNvCxnSpPr/>
              <p:nvPr/>
            </p:nvCxnSpPr>
            <p:spPr>
              <a:xfrm>
                <a:off x="247025" y="6389249"/>
                <a:ext cx="8622676" cy="1587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" name="Rectangle 24"/>
              <p:cNvSpPr/>
              <p:nvPr/>
            </p:nvSpPr>
            <p:spPr>
              <a:xfrm>
                <a:off x="247025" y="1611845"/>
                <a:ext cx="8622676" cy="634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BE2E0B-D9CF-4CD6-8C32-22D99B1279CF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4B999F-AA2E-4306-8182-B40E5C977DA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grpSp>
          <p:nvGrpSpPr>
            <p:cNvPr id="8" name="Group 25"/>
            <p:cNvGrpSpPr>
              <a:grpSpLocks/>
            </p:cNvGrpSpPr>
            <p:nvPr/>
          </p:nvGrpSpPr>
          <p:grpSpPr bwMode="auto"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0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grpSp>
            <p:nvGrpSpPr>
              <p:cNvPr id="11" name="Group 10"/>
              <p:cNvGrpSpPr>
                <a:grpSpLocks/>
              </p:cNvGrpSpPr>
              <p:nvPr/>
            </p:nvGrpSpPr>
            <p:grpSpPr bwMode="auto"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2" name="Rectangle 28"/>
                <p:cNvSpPr>
                  <a:spLocks/>
                </p:cNvSpPr>
                <p:nvPr/>
              </p:nvSpPr>
              <p:spPr>
                <a:xfrm>
                  <a:off x="247025" y="246872"/>
                  <a:ext cx="8622676" cy="6364582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/>
                </a:p>
              </p:txBody>
            </p:sp>
            <p:cxnSp>
              <p:nvCxnSpPr>
                <p:cNvPr id="13" name="Straight Connector 30"/>
                <p:cNvCxnSpPr/>
                <p:nvPr/>
              </p:nvCxnSpPr>
              <p:spPr>
                <a:xfrm>
                  <a:off x="247025" y="6389249"/>
                  <a:ext cx="8622676" cy="1587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4" name="Rectangle 31"/>
                <p:cNvSpPr/>
                <p:nvPr/>
              </p:nvSpPr>
              <p:spPr>
                <a:xfrm>
                  <a:off x="247025" y="1611845"/>
                  <a:ext cx="8622676" cy="63487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/>
                </a:p>
              </p:txBody>
            </p:sp>
          </p:grpSp>
        </p:grpSp>
        <p:cxnSp>
          <p:nvCxnSpPr>
            <p:cNvPr id="9" name="Straight Connector 22"/>
            <p:cNvCxnSpPr/>
            <p:nvPr/>
          </p:nvCxnSpPr>
          <p:spPr>
            <a:xfrm rot="16200000" flipH="1">
              <a:off x="2217422" y="4026572"/>
              <a:ext cx="4710743" cy="1588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BEEE0-30C9-457F-88C2-1507F564F820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9427B1-DD9A-473D-88B2-35587E52D6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sp>
          <p:nvSpPr>
            <p:cNvPr id="4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6" name="Rectangle 14"/>
              <p:cNvSpPr>
                <a:spLocks/>
              </p:cNvSpPr>
              <p:nvPr/>
            </p:nvSpPr>
            <p:spPr>
              <a:xfrm>
                <a:off x="247025" y="246872"/>
                <a:ext cx="8622676" cy="6364582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cxnSp>
            <p:nvCxnSpPr>
              <p:cNvPr id="7" name="Straight Connector 15"/>
              <p:cNvCxnSpPr/>
              <p:nvPr/>
            </p:nvCxnSpPr>
            <p:spPr>
              <a:xfrm>
                <a:off x="247025" y="6389249"/>
                <a:ext cx="8622676" cy="1587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" name="Rectangle 16"/>
              <p:cNvSpPr/>
              <p:nvPr/>
            </p:nvSpPr>
            <p:spPr>
              <a:xfrm>
                <a:off x="247025" y="1611845"/>
                <a:ext cx="8622676" cy="634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70487-F5C7-41BC-9C3F-2F13DE1E41EC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C9ECFF-5377-4298-9497-D61BF5C76E3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sp>
          <p:nvSpPr>
            <p:cNvPr id="3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5" name="Rectangle 12"/>
              <p:cNvSpPr>
                <a:spLocks/>
              </p:cNvSpPr>
              <p:nvPr/>
            </p:nvSpPr>
            <p:spPr>
              <a:xfrm>
                <a:off x="247025" y="246872"/>
                <a:ext cx="8622676" cy="6364582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cxnSp>
            <p:nvCxnSpPr>
              <p:cNvPr id="6" name="Straight Connector 13"/>
              <p:cNvCxnSpPr/>
              <p:nvPr/>
            </p:nvCxnSpPr>
            <p:spPr>
              <a:xfrm>
                <a:off x="247025" y="6389249"/>
                <a:ext cx="8622676" cy="1587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1426E1-601D-4ABA-8096-5AC5A0B410D3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D99C67-B27E-4B6C-AB1E-6A1A9FD89A9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182563" y="173038"/>
            <a:ext cx="8778875" cy="6511925"/>
            <a:chOff x="182880" y="173699"/>
            <a:chExt cx="8778240" cy="6510602"/>
          </a:xfrm>
        </p:grpSpPr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8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0" name="Rectangle 18"/>
                <p:cNvSpPr>
                  <a:spLocks/>
                </p:cNvSpPr>
                <p:nvPr/>
              </p:nvSpPr>
              <p:spPr>
                <a:xfrm>
                  <a:off x="247025" y="246872"/>
                  <a:ext cx="8622676" cy="6364582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/>
                </a:p>
              </p:txBody>
            </p:sp>
            <p:cxnSp>
              <p:nvCxnSpPr>
                <p:cNvPr id="11" name="Straight Connector 19"/>
                <p:cNvCxnSpPr/>
                <p:nvPr/>
              </p:nvCxnSpPr>
              <p:spPr>
                <a:xfrm>
                  <a:off x="247025" y="6389249"/>
                  <a:ext cx="8622676" cy="1587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7" name="Rectangle 32"/>
            <p:cNvSpPr/>
            <p:nvPr/>
          </p:nvSpPr>
          <p:spPr>
            <a:xfrm rot="5400000">
              <a:off x="801568" y="3274246"/>
              <a:ext cx="6134441" cy="6349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715C7-8E96-4E13-ADA7-1FAECE9BC9B1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B25C1F-1488-403C-A33F-90291DFE6A9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00113" y="244475"/>
            <a:ext cx="7345362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zh-CN" altLang="zh-CN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00113" y="2133600"/>
            <a:ext cx="7345362" cy="393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4475" y="6372225"/>
            <a:ext cx="2133600" cy="258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</a:defRPr>
            </a:lvl1pPr>
          </a:lstStyle>
          <a:p>
            <a:pPr>
              <a:defRPr/>
            </a:pPr>
            <a:fld id="{1D3E743D-E115-4BCD-8076-4B37BD9C8D63}" type="datetime1">
              <a:rPr lang="en-US"/>
              <a:pPr>
                <a:defRPr/>
              </a:pPr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9475" y="6372225"/>
            <a:ext cx="2895600" cy="2571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B0BCC1"/>
                </a:solidFill>
                <a:latin typeface="Brush Script MT" pitchFamily="66" charset="0"/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B0BCC1"/>
                </a:solidFill>
                <a:latin typeface="Calisto MT" pitchFamily="18" charset="0"/>
              </a:defRPr>
            </a:lvl1pPr>
          </a:lstStyle>
          <a:p>
            <a:fld id="{33371413-D2A6-441A-8BB8-FB0EF984148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800" kern="1200">
          <a:solidFill>
            <a:srgbClr val="40404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sto MT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sto MT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sto MT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sto MT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sto MT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sto MT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sto MT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sto MT" pitchFamily="18" charset="0"/>
        </a:defRPr>
      </a:lvl9pPr>
    </p:titleStyle>
    <p:bodyStyle>
      <a:lvl1pPr marL="342900" indent="-342900" algn="l" rtl="0" fontAlgn="base">
        <a:spcBef>
          <a:spcPts val="2000"/>
        </a:spcBef>
        <a:spcAft>
          <a:spcPct val="0"/>
        </a:spcAft>
        <a:buClr>
          <a:srgbClr val="404040"/>
        </a:buClr>
        <a:buFont typeface="Arial" charset="0"/>
        <a:buChar char="•"/>
        <a:defRPr sz="2400" kern="1200">
          <a:solidFill>
            <a:srgbClr val="404040"/>
          </a:solidFill>
          <a:latin typeface="+mn-lt"/>
          <a:ea typeface="+mn-ea"/>
          <a:cs typeface="+mn-cs"/>
        </a:defRPr>
      </a:lvl1pPr>
      <a:lvl2pPr marL="579438" indent="-228600" algn="l" rtl="0" fontAlgn="base">
        <a:spcBef>
          <a:spcPts val="600"/>
        </a:spcBef>
        <a:spcAft>
          <a:spcPct val="0"/>
        </a:spcAft>
        <a:buClr>
          <a:srgbClr val="B0BCC1"/>
        </a:buClr>
        <a:buFont typeface="Arial" charset="0"/>
        <a:buChar char="•"/>
        <a:defRPr sz="2200" kern="1200">
          <a:solidFill>
            <a:srgbClr val="404040"/>
          </a:solidFill>
          <a:latin typeface="+mn-lt"/>
          <a:ea typeface="+mn-ea"/>
          <a:cs typeface="+mn-cs"/>
        </a:defRPr>
      </a:lvl2pPr>
      <a:lvl3pPr marL="808038" indent="-228600" algn="l" rtl="0" fontAlgn="base">
        <a:spcBef>
          <a:spcPts val="600"/>
        </a:spcBef>
        <a:spcAft>
          <a:spcPct val="0"/>
        </a:spcAft>
        <a:buClr>
          <a:srgbClr val="404040"/>
        </a:buClr>
        <a:buFont typeface="Arial" charset="0"/>
        <a:buChar char="•"/>
        <a:defRPr sz="2000" kern="1200">
          <a:solidFill>
            <a:srgbClr val="404040"/>
          </a:solidFill>
          <a:latin typeface="+mn-lt"/>
          <a:ea typeface="+mn-ea"/>
          <a:cs typeface="+mn-cs"/>
        </a:defRPr>
      </a:lvl3pPr>
      <a:lvl4pPr marL="1036638" indent="-228600" algn="l" rtl="0" fontAlgn="base">
        <a:spcBef>
          <a:spcPts val="600"/>
        </a:spcBef>
        <a:spcAft>
          <a:spcPct val="0"/>
        </a:spcAft>
        <a:buClr>
          <a:srgbClr val="B0BCC1"/>
        </a:buClr>
        <a:buFont typeface="Arial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4pPr>
      <a:lvl5pPr marL="1265238" indent="-228600" algn="l" rtl="0" fontAlgn="base">
        <a:spcBef>
          <a:spcPts val="600"/>
        </a:spcBef>
        <a:spcAft>
          <a:spcPct val="0"/>
        </a:spcAft>
        <a:buClr>
          <a:srgbClr val="404040"/>
        </a:buClr>
        <a:buFont typeface="Arial" charset="0"/>
        <a:buChar char="•"/>
        <a:defRPr kern="1200">
          <a:solidFill>
            <a:srgbClr val="404040"/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73400"/>
            <a:ext cx="7342188" cy="2713038"/>
          </a:xfrm>
        </p:spPr>
        <p:txBody>
          <a:bodyPr/>
          <a:lstStyle/>
          <a:p>
            <a:pPr>
              <a:buClr>
                <a:srgbClr val="404040"/>
              </a:buClr>
              <a:buFont typeface="Arial" charset="0"/>
              <a:buNone/>
            </a:pPr>
            <a:endParaRPr lang="en-US" altLang="zh-CN" sz="3300" b="1" smtClean="0">
              <a:solidFill>
                <a:srgbClr val="800000"/>
              </a:solidFill>
              <a:ea typeface="宋体" charset="-122"/>
            </a:endParaRPr>
          </a:p>
          <a:p>
            <a:pPr>
              <a:buClr>
                <a:srgbClr val="404040"/>
              </a:buClr>
              <a:buFont typeface="Arial" charset="0"/>
              <a:buNone/>
            </a:pPr>
            <a:endParaRPr lang="en-US" altLang="zh-CN" sz="3300" b="1" smtClean="0">
              <a:solidFill>
                <a:srgbClr val="800000"/>
              </a:solidFill>
              <a:ea typeface="宋体" charset="-122"/>
            </a:endParaRPr>
          </a:p>
          <a:p>
            <a:pPr>
              <a:buClr>
                <a:srgbClr val="404040"/>
              </a:buClr>
              <a:buFont typeface="Arial" charset="0"/>
              <a:buNone/>
            </a:pPr>
            <a:r>
              <a:rPr lang="en-US" altLang="zh-CN" sz="2800" smtClean="0">
                <a:solidFill>
                  <a:schemeClr val="tx1"/>
                </a:solidFill>
                <a:ea typeface="宋体" charset="-122"/>
              </a:rPr>
              <a:t>Prof. Harold Liu</a:t>
            </a:r>
          </a:p>
          <a:p>
            <a:pPr>
              <a:buClr>
                <a:srgbClr val="404040"/>
              </a:buClr>
              <a:buFont typeface="Arial" charset="0"/>
              <a:buNone/>
            </a:pPr>
            <a:endParaRPr lang="en-US" altLang="zh-CN" sz="2800" smtClean="0">
              <a:solidFill>
                <a:schemeClr val="tx1"/>
              </a:solidFill>
              <a:ea typeface="宋体" charset="-122"/>
            </a:endParaRPr>
          </a:p>
          <a:p>
            <a:pPr>
              <a:buClr>
                <a:srgbClr val="404040"/>
              </a:buClr>
              <a:buFont typeface="Arial" charset="0"/>
              <a:buNone/>
            </a:pPr>
            <a:r>
              <a:rPr lang="en-US" altLang="zh-CN" sz="2800" smtClean="0">
                <a:solidFill>
                  <a:schemeClr val="tx1"/>
                </a:solidFill>
                <a:ea typeface="宋体" charset="-122"/>
              </a:rPr>
              <a:t>Beijing Institute of Technology, China</a:t>
            </a:r>
            <a:endParaRPr lang="en-US" altLang="zh-CN" sz="2800" b="1" smtClean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A7EE84AA-B983-4434-AF13-9DB45CF58EDB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8437" name="Picture 5" descr="Apache HBa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2239963"/>
            <a:ext cx="5832475" cy="1441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HBase: Keys and Column Families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ED15E90-3B12-4D9C-B67F-930171DE1725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7651" name="Picture 5" descr="Tcd_column_families_Figure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975" y="2581275"/>
            <a:ext cx="5821363" cy="261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69888" y="2378075"/>
            <a:ext cx="2211387" cy="1030288"/>
            <a:chOff x="369977" y="2377756"/>
            <a:chExt cx="2210816" cy="103018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74578" y="2747608"/>
              <a:ext cx="998280" cy="6603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62" name="TextBox 9"/>
            <p:cNvSpPr txBox="1">
              <a:spLocks noChangeArrowheads="1"/>
            </p:cNvSpPr>
            <p:nvPr/>
          </p:nvSpPr>
          <p:spPr bwMode="auto">
            <a:xfrm>
              <a:off x="369977" y="2377756"/>
              <a:ext cx="22108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>
                  <a:solidFill>
                    <a:srgbClr val="800000"/>
                  </a:solidFill>
                  <a:latin typeface="Calisto MT" pitchFamily="18" charset="0"/>
                </a:rPr>
                <a:t>Each row has a </a:t>
              </a:r>
              <a:r>
                <a:rPr lang="en-US" altLang="zh-CN" b="1" i="1" u="sng">
                  <a:solidFill>
                    <a:srgbClr val="0000FF"/>
                  </a:solidFill>
                  <a:latin typeface="Calisto MT" pitchFamily="18" charset="0"/>
                </a:rPr>
                <a:t>Key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438525" y="1814513"/>
            <a:ext cx="4762500" cy="1223962"/>
            <a:chOff x="3437911" y="1814055"/>
            <a:chExt cx="4762842" cy="122455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542890" y="2203181"/>
              <a:ext cx="841435" cy="8354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59" name="TextBox 11"/>
            <p:cNvSpPr txBox="1">
              <a:spLocks noChangeArrowheads="1"/>
            </p:cNvSpPr>
            <p:nvPr/>
          </p:nvSpPr>
          <p:spPr bwMode="auto">
            <a:xfrm>
              <a:off x="3437911" y="1814055"/>
              <a:ext cx="47628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>
                  <a:solidFill>
                    <a:srgbClr val="800000"/>
                  </a:solidFill>
                  <a:latin typeface="Calisto MT" pitchFamily="18" charset="0"/>
                </a:rPr>
                <a:t>Each record is divided into </a:t>
              </a:r>
              <a:r>
                <a:rPr lang="en-US" altLang="zh-CN" b="1" i="1" u="sng">
                  <a:solidFill>
                    <a:srgbClr val="0000FF"/>
                  </a:solidFill>
                  <a:latin typeface="Calisto MT" pitchFamily="18" charset="0"/>
                </a:rPr>
                <a:t>Column Families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536737" y="2203181"/>
              <a:ext cx="1001785" cy="8354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62175" y="4560888"/>
            <a:ext cx="5580063" cy="1384300"/>
            <a:chOff x="2161779" y="4561202"/>
            <a:chExt cx="5580937" cy="1383908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3887662" y="4561202"/>
              <a:ext cx="466798" cy="10109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354460" y="4561202"/>
              <a:ext cx="725601" cy="96016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57" name="TextBox 23"/>
            <p:cNvSpPr txBox="1">
              <a:spLocks noChangeArrowheads="1"/>
            </p:cNvSpPr>
            <p:nvPr/>
          </p:nvSpPr>
          <p:spPr bwMode="auto">
            <a:xfrm>
              <a:off x="2161779" y="5575778"/>
              <a:ext cx="55809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>
                  <a:solidFill>
                    <a:srgbClr val="800000"/>
                  </a:solidFill>
                  <a:latin typeface="Calisto MT" pitchFamily="18" charset="0"/>
                </a:rPr>
                <a:t>Each column family consists of one or more </a:t>
              </a:r>
              <a:r>
                <a:rPr lang="en-US" altLang="zh-CN" b="1" i="1">
                  <a:solidFill>
                    <a:srgbClr val="0000FF"/>
                  </a:solidFill>
                  <a:latin typeface="Calisto MT" pitchFamily="18" charset="0"/>
                </a:rPr>
                <a:t>Columns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1784350"/>
            <a:ext cx="3182937" cy="4572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CN" sz="1900" b="1" smtClean="0">
                <a:solidFill>
                  <a:srgbClr val="800000"/>
                </a:solidFill>
                <a:ea typeface="宋体" charset="-122"/>
              </a:rPr>
              <a:t>Key</a:t>
            </a:r>
          </a:p>
          <a:p>
            <a:pPr lvl="1">
              <a:lnSpc>
                <a:spcPct val="80000"/>
              </a:lnSpc>
            </a:pPr>
            <a:r>
              <a:rPr lang="en-US" altLang="zh-CN" sz="1700" smtClean="0">
                <a:ea typeface="宋体" charset="-122"/>
              </a:rPr>
              <a:t>Byte array</a:t>
            </a:r>
          </a:p>
          <a:p>
            <a:pPr lvl="1">
              <a:lnSpc>
                <a:spcPct val="80000"/>
              </a:lnSpc>
            </a:pPr>
            <a:r>
              <a:rPr lang="en-US" altLang="zh-CN" sz="1700" smtClean="0">
                <a:ea typeface="宋体" charset="-122"/>
              </a:rPr>
              <a:t>Serves as the primary key for the table</a:t>
            </a:r>
          </a:p>
          <a:p>
            <a:pPr lvl="1">
              <a:lnSpc>
                <a:spcPct val="80000"/>
              </a:lnSpc>
            </a:pPr>
            <a:r>
              <a:rPr lang="en-US" altLang="zh-CN" sz="1700" smtClean="0">
                <a:ea typeface="宋体" charset="-122"/>
              </a:rPr>
              <a:t>Indexed for fast lookup</a:t>
            </a:r>
          </a:p>
          <a:p>
            <a:pPr>
              <a:lnSpc>
                <a:spcPct val="80000"/>
              </a:lnSpc>
            </a:pPr>
            <a:r>
              <a:rPr lang="en-US" altLang="zh-CN" sz="1900" b="1" smtClean="0">
                <a:solidFill>
                  <a:srgbClr val="800000"/>
                </a:solidFill>
                <a:ea typeface="宋体" charset="-122"/>
              </a:rPr>
              <a:t>Column Family</a:t>
            </a:r>
          </a:p>
          <a:p>
            <a:pPr lvl="1">
              <a:lnSpc>
                <a:spcPct val="80000"/>
              </a:lnSpc>
            </a:pPr>
            <a:r>
              <a:rPr lang="en-US" altLang="zh-CN" sz="1700" smtClean="0">
                <a:ea typeface="宋体" charset="-122"/>
              </a:rPr>
              <a:t>Has a name (string)</a:t>
            </a:r>
          </a:p>
          <a:p>
            <a:pPr lvl="1">
              <a:lnSpc>
                <a:spcPct val="80000"/>
              </a:lnSpc>
            </a:pPr>
            <a:r>
              <a:rPr lang="en-US" altLang="zh-CN" sz="1700" smtClean="0">
                <a:ea typeface="宋体" charset="-122"/>
              </a:rPr>
              <a:t>Contains one or more related columns</a:t>
            </a:r>
          </a:p>
          <a:p>
            <a:pPr>
              <a:lnSpc>
                <a:spcPct val="80000"/>
              </a:lnSpc>
            </a:pPr>
            <a:r>
              <a:rPr lang="en-US" altLang="zh-CN" sz="1900" b="1" smtClean="0">
                <a:solidFill>
                  <a:srgbClr val="800000"/>
                </a:solidFill>
                <a:ea typeface="宋体" charset="-122"/>
              </a:rPr>
              <a:t>Column</a:t>
            </a:r>
          </a:p>
          <a:p>
            <a:pPr lvl="1">
              <a:lnSpc>
                <a:spcPct val="80000"/>
              </a:lnSpc>
            </a:pPr>
            <a:r>
              <a:rPr lang="en-US" altLang="zh-CN" sz="1700" smtClean="0">
                <a:ea typeface="宋体" charset="-122"/>
              </a:rPr>
              <a:t>Belongs to one column family</a:t>
            </a:r>
          </a:p>
          <a:p>
            <a:pPr lvl="1">
              <a:lnSpc>
                <a:spcPct val="80000"/>
              </a:lnSpc>
            </a:pPr>
            <a:r>
              <a:rPr lang="en-US" altLang="zh-CN" sz="1700" smtClean="0">
                <a:ea typeface="宋体" charset="-122"/>
              </a:rPr>
              <a:t>Included inside the row</a:t>
            </a:r>
          </a:p>
          <a:p>
            <a:pPr lvl="2">
              <a:lnSpc>
                <a:spcPct val="80000"/>
              </a:lnSpc>
            </a:pPr>
            <a:r>
              <a:rPr lang="en-US" altLang="zh-CN" sz="1600" b="1" i="1" smtClean="0">
                <a:solidFill>
                  <a:schemeClr val="tx1"/>
                </a:solidFill>
                <a:ea typeface="宋体" charset="-122"/>
              </a:rPr>
              <a:t>familyName:columnName</a:t>
            </a:r>
          </a:p>
          <a:p>
            <a:pPr lvl="1">
              <a:lnSpc>
                <a:spcPct val="80000"/>
              </a:lnSpc>
            </a:pPr>
            <a:endParaRPr lang="en-US" altLang="zh-CN" sz="1700" smtClean="0"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D7FC9D3-E74B-4CEA-964D-7263B91CDDEF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867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2213" y="1217613"/>
            <a:ext cx="5049837" cy="499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884488" y="692150"/>
            <a:ext cx="3011487" cy="733425"/>
            <a:chOff x="2883969" y="691613"/>
            <a:chExt cx="3012373" cy="73376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416776" y="920318"/>
              <a:ext cx="376349" cy="5050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684" name="TextBox 8"/>
            <p:cNvSpPr txBox="1">
              <a:spLocks noChangeArrowheads="1"/>
            </p:cNvSpPr>
            <p:nvPr/>
          </p:nvSpPr>
          <p:spPr bwMode="auto">
            <a:xfrm>
              <a:off x="2883969" y="691613"/>
              <a:ext cx="301237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00FF"/>
                  </a:solidFill>
                  <a:latin typeface="Calisto MT" pitchFamily="18" charset="0"/>
                </a:rPr>
                <a:t>Column family named “Contents”</a:t>
              </a:r>
              <a:endParaRPr lang="en-US" altLang="zh-CN" sz="1400" b="1" i="1" u="sng">
                <a:solidFill>
                  <a:srgbClr val="0000FF"/>
                </a:solidFill>
                <a:latin typeface="Calisto MT" pitchFamily="18" charset="0"/>
              </a:endParaRP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770563" y="384175"/>
            <a:ext cx="2781300" cy="1114425"/>
            <a:chOff x="5770279" y="383836"/>
            <a:chExt cx="2782167" cy="11145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655228" y="691850"/>
              <a:ext cx="376355" cy="8065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682" name="TextBox 10"/>
            <p:cNvSpPr txBox="1">
              <a:spLocks noChangeArrowheads="1"/>
            </p:cNvSpPr>
            <p:nvPr/>
          </p:nvSpPr>
          <p:spPr bwMode="auto">
            <a:xfrm>
              <a:off x="5770279" y="383836"/>
              <a:ext cx="278216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00FF"/>
                  </a:solidFill>
                  <a:latin typeface="Calisto MT" pitchFamily="18" charset="0"/>
                </a:rPr>
                <a:t>Column family named “anchor”</a:t>
              </a:r>
              <a:endParaRPr lang="en-US" altLang="zh-CN" sz="1400" b="1" i="1" u="sng">
                <a:solidFill>
                  <a:srgbClr val="0000FF"/>
                </a:solidFill>
                <a:latin typeface="Calisto MT" pitchFamily="18" charset="0"/>
              </a:endParaRP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415088" y="2687638"/>
            <a:ext cx="2622550" cy="655637"/>
            <a:chOff x="6415108" y="2687258"/>
            <a:chExt cx="2623144" cy="655896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6920047" y="2915948"/>
              <a:ext cx="155610" cy="4272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680" name="TextBox 18"/>
            <p:cNvSpPr txBox="1">
              <a:spLocks noChangeArrowheads="1"/>
            </p:cNvSpPr>
            <p:nvPr/>
          </p:nvSpPr>
          <p:spPr bwMode="auto">
            <a:xfrm>
              <a:off x="6415108" y="2687258"/>
              <a:ext cx="262314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00FF"/>
                  </a:solidFill>
                  <a:latin typeface="Calisto MT" pitchFamily="18" charset="0"/>
                </a:rPr>
                <a:t>Column named “apache.com”</a:t>
              </a:r>
              <a:endParaRPr lang="en-US" altLang="zh-CN" sz="1400" b="1" i="1" u="sng">
                <a:solidFill>
                  <a:srgbClr val="0000FF"/>
                </a:solidFill>
                <a:latin typeface="Calisto MT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1784350"/>
            <a:ext cx="3182937" cy="4572000"/>
          </a:xfrm>
        </p:spPr>
        <p:txBody>
          <a:bodyPr/>
          <a:lstStyle/>
          <a:p>
            <a:r>
              <a:rPr lang="en-US" altLang="zh-CN" sz="2000" b="1" smtClean="0">
                <a:solidFill>
                  <a:srgbClr val="800000"/>
                </a:solidFill>
                <a:ea typeface="宋体" charset="-122"/>
              </a:rPr>
              <a:t>Version Number</a:t>
            </a:r>
          </a:p>
          <a:p>
            <a:pPr lvl="1"/>
            <a:r>
              <a:rPr lang="en-US" altLang="zh-CN" sz="2000" smtClean="0">
                <a:ea typeface="宋体" charset="-122"/>
              </a:rPr>
              <a:t>Unique within each key</a:t>
            </a:r>
          </a:p>
          <a:p>
            <a:pPr lvl="1"/>
            <a:r>
              <a:rPr lang="en-US" altLang="zh-CN" sz="2000" smtClean="0">
                <a:ea typeface="宋体" charset="-122"/>
              </a:rPr>
              <a:t>By default</a:t>
            </a:r>
            <a:r>
              <a:rPr lang="en-US" altLang="zh-CN" sz="2000" smtClean="0">
                <a:ea typeface="宋体" charset="-122"/>
                <a:sym typeface="Wingdings" pitchFamily="2" charset="2"/>
              </a:rPr>
              <a:t> System’s timestamp</a:t>
            </a:r>
          </a:p>
          <a:p>
            <a:pPr lvl="1"/>
            <a:r>
              <a:rPr lang="en-US" altLang="zh-CN" sz="2000" smtClean="0">
                <a:ea typeface="宋体" charset="-122"/>
                <a:sym typeface="Wingdings" pitchFamily="2" charset="2"/>
              </a:rPr>
              <a:t>Data type is Long</a:t>
            </a:r>
            <a:endParaRPr lang="en-US" altLang="zh-CN" sz="2000" smtClean="0">
              <a:ea typeface="宋体" charset="-122"/>
            </a:endParaRPr>
          </a:p>
          <a:p>
            <a:r>
              <a:rPr lang="en-US" altLang="zh-CN" sz="2000" b="1" smtClean="0">
                <a:solidFill>
                  <a:srgbClr val="800000"/>
                </a:solidFill>
                <a:ea typeface="宋体" charset="-122"/>
              </a:rPr>
              <a:t>Value (Cell)</a:t>
            </a:r>
          </a:p>
          <a:p>
            <a:pPr lvl="1"/>
            <a:r>
              <a:rPr lang="en-US" altLang="zh-CN" sz="2000" smtClean="0">
                <a:solidFill>
                  <a:schemeClr val="tx1"/>
                </a:solidFill>
                <a:ea typeface="宋体" charset="-122"/>
              </a:rPr>
              <a:t>Byte array</a:t>
            </a:r>
          </a:p>
          <a:p>
            <a:pPr lvl="1"/>
            <a:endParaRPr lang="en-US" altLang="zh-CN" sz="2000" smtClean="0"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6A7F9696-6F95-4DE4-B49E-6158B15BD594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9699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2213" y="1217613"/>
            <a:ext cx="5049837" cy="499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191000" y="1000125"/>
            <a:ext cx="1109663" cy="1397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701" name="TextBox 8"/>
          <p:cNvSpPr txBox="1">
            <a:spLocks noChangeArrowheads="1"/>
          </p:cNvSpPr>
          <p:nvPr/>
        </p:nvSpPr>
        <p:spPr bwMode="auto">
          <a:xfrm>
            <a:off x="2884488" y="692150"/>
            <a:ext cx="24987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b="1">
                <a:solidFill>
                  <a:srgbClr val="0000FF"/>
                </a:solidFill>
                <a:latin typeface="Calisto MT" pitchFamily="18" charset="0"/>
              </a:rPr>
              <a:t>Version number for each row</a:t>
            </a:r>
            <a:endParaRPr lang="en-US" altLang="zh-CN" sz="1400" b="1" i="1" u="sng">
              <a:solidFill>
                <a:srgbClr val="0000FF"/>
              </a:solidFill>
              <a:latin typeface="Calisto MT" pitchFamily="18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7816850" y="2452688"/>
            <a:ext cx="641350" cy="846137"/>
            <a:chOff x="7817245" y="2452268"/>
            <a:chExt cx="641670" cy="847289"/>
          </a:xfrm>
        </p:grpSpPr>
        <p:cxnSp>
          <p:nvCxnSpPr>
            <p:cNvPr id="10" name="Straight Arrow Connector 9"/>
            <p:cNvCxnSpPr>
              <a:stCxn id="29704" idx="2"/>
            </p:cNvCxnSpPr>
            <p:nvPr/>
          </p:nvCxnSpPr>
          <p:spPr>
            <a:xfrm>
              <a:off x="8138080" y="2760662"/>
              <a:ext cx="81003" cy="5388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704" name="TextBox 10"/>
            <p:cNvSpPr txBox="1">
              <a:spLocks noChangeArrowheads="1"/>
            </p:cNvSpPr>
            <p:nvPr/>
          </p:nvSpPr>
          <p:spPr bwMode="auto">
            <a:xfrm>
              <a:off x="7817245" y="2452268"/>
              <a:ext cx="64167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rgbClr val="0000FF"/>
                  </a:solidFill>
                  <a:latin typeface="Calisto MT" pitchFamily="18" charset="0"/>
                </a:rPr>
                <a:t>value</a:t>
              </a:r>
              <a:endParaRPr lang="en-US" altLang="zh-CN" sz="1400" b="1" i="1" u="sng">
                <a:solidFill>
                  <a:srgbClr val="0000FF"/>
                </a:solidFill>
                <a:latin typeface="Calisto MT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Notes on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313" y="1905000"/>
            <a:ext cx="7542212" cy="231933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smtClean="0">
                <a:ea typeface="宋体" charset="-122"/>
              </a:rPr>
              <a:t>HBase schema consists of several </a:t>
            </a:r>
            <a:r>
              <a:rPr lang="en-US" altLang="zh-CN" sz="2000" b="1" i="1" smtClean="0">
                <a:solidFill>
                  <a:srgbClr val="0000FF"/>
                </a:solidFill>
                <a:ea typeface="宋体" charset="-122"/>
              </a:rPr>
              <a:t>Tables</a:t>
            </a:r>
          </a:p>
          <a:p>
            <a:pPr>
              <a:lnSpc>
                <a:spcPct val="80000"/>
              </a:lnSpc>
            </a:pPr>
            <a:r>
              <a:rPr lang="en-US" altLang="zh-CN" sz="2000" smtClean="0">
                <a:solidFill>
                  <a:schemeClr val="tx1"/>
                </a:solidFill>
                <a:ea typeface="宋体" charset="-122"/>
              </a:rPr>
              <a:t>Each table consists of a set of </a:t>
            </a:r>
            <a:r>
              <a:rPr lang="en-US" altLang="zh-CN" sz="2000" b="1" i="1" smtClean="0">
                <a:solidFill>
                  <a:srgbClr val="0000FF"/>
                </a:solidFill>
                <a:ea typeface="宋体" charset="-122"/>
              </a:rPr>
              <a:t>Column Families</a:t>
            </a:r>
          </a:p>
          <a:p>
            <a:pPr lvl="1">
              <a:lnSpc>
                <a:spcPct val="80000"/>
              </a:lnSpc>
            </a:pPr>
            <a:r>
              <a:rPr lang="en-US" altLang="zh-CN" sz="1900" smtClean="0">
                <a:solidFill>
                  <a:schemeClr val="tx1"/>
                </a:solidFill>
                <a:ea typeface="宋体" charset="-122"/>
              </a:rPr>
              <a:t>Columns are not part of the schema </a:t>
            </a:r>
          </a:p>
          <a:p>
            <a:pPr>
              <a:lnSpc>
                <a:spcPct val="80000"/>
              </a:lnSpc>
            </a:pPr>
            <a:r>
              <a:rPr lang="en-US" altLang="zh-CN" sz="2000" smtClean="0">
                <a:solidFill>
                  <a:schemeClr val="tx1"/>
                </a:solidFill>
                <a:ea typeface="宋体" charset="-122"/>
              </a:rPr>
              <a:t>HBase has </a:t>
            </a:r>
            <a:r>
              <a:rPr lang="en-US" altLang="zh-CN" sz="2000" b="1" i="1" smtClean="0">
                <a:solidFill>
                  <a:srgbClr val="0000FF"/>
                </a:solidFill>
                <a:ea typeface="宋体" charset="-122"/>
              </a:rPr>
              <a:t>Dynamic Columns</a:t>
            </a:r>
          </a:p>
          <a:p>
            <a:pPr lvl="1">
              <a:lnSpc>
                <a:spcPct val="80000"/>
              </a:lnSpc>
            </a:pPr>
            <a:r>
              <a:rPr lang="en-US" altLang="zh-CN" sz="1900" smtClean="0">
                <a:solidFill>
                  <a:schemeClr val="tx1"/>
                </a:solidFill>
                <a:ea typeface="宋体" charset="-122"/>
              </a:rPr>
              <a:t>Because column names are encoded inside the cells</a:t>
            </a:r>
          </a:p>
          <a:p>
            <a:pPr lvl="1">
              <a:lnSpc>
                <a:spcPct val="80000"/>
              </a:lnSpc>
            </a:pPr>
            <a:r>
              <a:rPr lang="en-US" altLang="zh-CN" sz="1900" smtClean="0">
                <a:solidFill>
                  <a:schemeClr val="tx1"/>
                </a:solidFill>
                <a:ea typeface="宋体" charset="-122"/>
              </a:rPr>
              <a:t>Different cells can have different columns</a:t>
            </a:r>
          </a:p>
          <a:p>
            <a:pPr>
              <a:lnSpc>
                <a:spcPct val="80000"/>
              </a:lnSpc>
            </a:pPr>
            <a:endParaRPr lang="en-US" altLang="zh-CN" sz="2000" smtClean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422FB5A-92FE-4443-A727-EA558F3B3649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0724" name="Picture 5" descr="Screen shot 2013-02-15 at 12.07.08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5975" y="4224338"/>
            <a:ext cx="5157788" cy="195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46088" y="4806950"/>
            <a:ext cx="2909887" cy="923925"/>
            <a:chOff x="446557" y="4807403"/>
            <a:chExt cx="2909753" cy="923330"/>
          </a:xfrm>
        </p:grpSpPr>
        <p:sp>
          <p:nvSpPr>
            <p:cNvPr id="7" name="Right Arrow 6"/>
            <p:cNvSpPr/>
            <p:nvPr/>
          </p:nvSpPr>
          <p:spPr>
            <a:xfrm>
              <a:off x="2760208" y="4807403"/>
              <a:ext cx="596102" cy="8940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727" name="TextBox 7"/>
            <p:cNvSpPr txBox="1">
              <a:spLocks noChangeArrowheads="1"/>
            </p:cNvSpPr>
            <p:nvPr/>
          </p:nvSpPr>
          <p:spPr bwMode="auto">
            <a:xfrm>
              <a:off x="446557" y="4807403"/>
              <a:ext cx="2456197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rgbClr val="800000"/>
                  </a:solidFill>
                  <a:latin typeface="Calisto MT" pitchFamily="18" charset="0"/>
                </a:rPr>
                <a:t>“Roles” column family has different columns in different cells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Notes on Data Model (Cont’d)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313" y="1647825"/>
            <a:ext cx="7542212" cy="2111375"/>
          </a:xfrm>
        </p:spPr>
        <p:txBody>
          <a:bodyPr/>
          <a:lstStyle/>
          <a:p>
            <a:r>
              <a:rPr lang="en-US" altLang="zh-CN" sz="2000" smtClean="0">
                <a:ea typeface="宋体" charset="-122"/>
              </a:rPr>
              <a:t>The </a:t>
            </a:r>
            <a:r>
              <a:rPr lang="en-US" altLang="zh-CN" sz="2000" b="1" i="1" smtClean="0">
                <a:solidFill>
                  <a:srgbClr val="0000FF"/>
                </a:solidFill>
                <a:ea typeface="宋体" charset="-122"/>
              </a:rPr>
              <a:t>version number </a:t>
            </a:r>
            <a:r>
              <a:rPr lang="en-US" altLang="zh-CN" sz="2000" smtClean="0">
                <a:ea typeface="宋体" charset="-122"/>
              </a:rPr>
              <a:t>can be user-supplied</a:t>
            </a:r>
          </a:p>
          <a:p>
            <a:pPr lvl="1"/>
            <a:r>
              <a:rPr lang="en-US" altLang="zh-CN" sz="2000" smtClean="0">
                <a:solidFill>
                  <a:schemeClr val="tx1"/>
                </a:solidFill>
                <a:ea typeface="宋体" charset="-122"/>
              </a:rPr>
              <a:t>Even does not have to be inserted in increasing order</a:t>
            </a:r>
          </a:p>
          <a:p>
            <a:pPr lvl="1"/>
            <a:r>
              <a:rPr lang="en-US" altLang="zh-CN" sz="2000" smtClean="0">
                <a:solidFill>
                  <a:schemeClr val="tx1"/>
                </a:solidFill>
                <a:ea typeface="宋体" charset="-122"/>
              </a:rPr>
              <a:t>Version number are unique within each key</a:t>
            </a:r>
          </a:p>
          <a:p>
            <a:r>
              <a:rPr lang="en-US" altLang="zh-CN" sz="2000" smtClean="0">
                <a:solidFill>
                  <a:schemeClr val="tx1"/>
                </a:solidFill>
                <a:ea typeface="宋体" charset="-122"/>
              </a:rPr>
              <a:t>Table can be very sparse</a:t>
            </a:r>
          </a:p>
          <a:p>
            <a:pPr lvl="1"/>
            <a:r>
              <a:rPr lang="en-US" altLang="zh-CN" sz="2000" smtClean="0">
                <a:solidFill>
                  <a:schemeClr val="tx1"/>
                </a:solidFill>
                <a:ea typeface="宋体" charset="-122"/>
              </a:rPr>
              <a:t>Many cells are empty </a:t>
            </a:r>
          </a:p>
          <a:p>
            <a:r>
              <a:rPr lang="en-US" altLang="zh-CN" sz="2000" b="1" i="1" smtClean="0">
                <a:solidFill>
                  <a:srgbClr val="0000FF"/>
                </a:solidFill>
                <a:ea typeface="宋体" charset="-122"/>
              </a:rPr>
              <a:t>Keys</a:t>
            </a:r>
            <a:r>
              <a:rPr lang="en-US" altLang="zh-CN" sz="2000" smtClean="0">
                <a:solidFill>
                  <a:srgbClr val="0000FF"/>
                </a:solidFill>
                <a:ea typeface="宋体" charset="-122"/>
              </a:rPr>
              <a:t> </a:t>
            </a:r>
            <a:r>
              <a:rPr lang="en-US" altLang="zh-CN" sz="2000" smtClean="0">
                <a:solidFill>
                  <a:schemeClr val="tx1"/>
                </a:solidFill>
                <a:ea typeface="宋体" charset="-122"/>
              </a:rPr>
              <a:t>are indexed as the primary key</a:t>
            </a:r>
          </a:p>
        </p:txBody>
      </p:sp>
      <p:pic>
        <p:nvPicPr>
          <p:cNvPr id="31747" name="Picture 4" descr="Screen shot 2013-02-15 at 12.23.29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" y="4305300"/>
            <a:ext cx="7918450" cy="20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6842125" y="3810000"/>
            <a:ext cx="77788" cy="763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49" name="TextBox 7"/>
          <p:cNvSpPr txBox="1">
            <a:spLocks noChangeArrowheads="1"/>
          </p:cNvSpPr>
          <p:nvPr/>
        </p:nvSpPr>
        <p:spPr bwMode="auto">
          <a:xfrm>
            <a:off x="5883275" y="3238500"/>
            <a:ext cx="24225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  <a:latin typeface="Calisto MT" pitchFamily="18" charset="0"/>
              </a:rPr>
              <a:t>Has two columns</a:t>
            </a:r>
          </a:p>
          <a:p>
            <a:r>
              <a:rPr lang="en-US" altLang="zh-CN" sz="1600">
                <a:solidFill>
                  <a:srgbClr val="FF0000"/>
                </a:solidFill>
                <a:latin typeface="Calisto MT" pitchFamily="18" charset="0"/>
              </a:rPr>
              <a:t>[cnnsi.com &amp; my.look.ca]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900113" y="2952750"/>
            <a:ext cx="7345362" cy="1339850"/>
          </a:xfrm>
        </p:spPr>
        <p:txBody>
          <a:bodyPr/>
          <a:lstStyle/>
          <a:p>
            <a:r>
              <a:rPr lang="en-US" altLang="zh-CN" b="1" smtClean="0">
                <a:solidFill>
                  <a:schemeClr val="tx1"/>
                </a:solidFill>
                <a:ea typeface="宋体" charset="-122"/>
              </a:rPr>
              <a:t>HBase Physical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5B4D1026-25A4-4B93-9A40-B900A8748E34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HBase Physical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65313"/>
            <a:ext cx="7635875" cy="1309687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Each column family is stored in a separate file (called </a:t>
            </a:r>
            <a:r>
              <a:rPr lang="en-US" b="1" i="1" dirty="0" err="1" smtClean="0">
                <a:solidFill>
                  <a:srgbClr val="800000"/>
                </a:solidFill>
              </a:rPr>
              <a:t>HTables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 &amp; Version numbers are replicated with each column family</a:t>
            </a: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Empty cells are not stored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4BB4A4A-FABD-4B42-96ED-25A31EFF3D6B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3796" name="Picture 4" descr="Screen shot 2013-02-15 at 12.33.15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7963" y="5043488"/>
            <a:ext cx="4776787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6" descr="Screen shot 2013-02-15 at 12.33.24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8763" y="3006725"/>
            <a:ext cx="4725987" cy="170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ular Callout 7"/>
          <p:cNvSpPr/>
          <p:nvPr/>
        </p:nvSpPr>
        <p:spPr>
          <a:xfrm>
            <a:off x="453556" y="3984663"/>
            <a:ext cx="3136011" cy="1600217"/>
          </a:xfrm>
          <a:prstGeom prst="wedgeRoundRectCallout">
            <a:avLst>
              <a:gd name="adj1" fmla="val -1412"/>
              <a:gd name="adj2" fmla="val -921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HBase maintains a multi-level index on values: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solidFill>
                  <a:srgbClr val="FFFF00"/>
                </a:solidFill>
              </a:rPr>
              <a:t>&lt;key, column family, column name, timestamp&gt;</a:t>
            </a:r>
            <a:endParaRPr lang="en-US"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395288" y="244475"/>
            <a:ext cx="2624137" cy="1339850"/>
          </a:xfrm>
        </p:spPr>
        <p:txBody>
          <a:bodyPr/>
          <a:lstStyle/>
          <a:p>
            <a:r>
              <a:rPr lang="en-US" altLang="zh-CN" b="1" smtClean="0">
                <a:ea typeface="宋体" charset="-122"/>
              </a:rPr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E85A03B8-AF56-4BC6-90FB-54692E37F854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4819" name="Picture 4" descr="Screen shot 2013-02-15 at 12.07.08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9425" y="363538"/>
            <a:ext cx="5157788" cy="16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creen shot 2013-02-15 at 1.15.09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363" y="2111375"/>
            <a:ext cx="7813675" cy="436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Column Families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C405FE4-24CE-4449-85DA-4DA161312F59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5843" name="Picture 4" descr="Screen shot 2013-02-15 at 1.19.39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1873250"/>
            <a:ext cx="6589712" cy="429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HBase Regions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609600" y="1865313"/>
            <a:ext cx="7943850" cy="1309687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Each HTable (column family) is partitioned horizontally into </a:t>
            </a:r>
            <a:r>
              <a:rPr lang="en-US" altLang="zh-CN" b="1" i="1" smtClean="0">
                <a:solidFill>
                  <a:srgbClr val="0000FF"/>
                </a:solidFill>
                <a:ea typeface="宋体" charset="-122"/>
              </a:rPr>
              <a:t>regions</a:t>
            </a:r>
          </a:p>
          <a:p>
            <a:pPr lvl="1"/>
            <a:r>
              <a:rPr lang="en-US" altLang="zh-CN" smtClean="0">
                <a:solidFill>
                  <a:schemeClr val="tx1"/>
                </a:solidFill>
                <a:ea typeface="宋体" charset="-122"/>
              </a:rPr>
              <a:t>Regions are counterpart to HDFS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E1141A3A-9834-412A-812B-C70FF41E47D5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6868" name="Picture 6" descr="Screen shot 2013-02-15 at 12.33.24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" y="3417888"/>
            <a:ext cx="4724400" cy="170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Brace 5"/>
          <p:cNvSpPr/>
          <p:nvPr/>
        </p:nvSpPr>
        <p:spPr>
          <a:xfrm>
            <a:off x="5213350" y="4171950"/>
            <a:ext cx="293688" cy="51911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213350" y="4765675"/>
            <a:ext cx="293688" cy="5175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219700" y="5565775"/>
            <a:ext cx="293688" cy="5175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872" name="TextBox 10"/>
          <p:cNvSpPr txBox="1">
            <a:spLocks noChangeArrowheads="1"/>
          </p:cNvSpPr>
          <p:nvPr/>
        </p:nvSpPr>
        <p:spPr bwMode="auto">
          <a:xfrm>
            <a:off x="5727700" y="4800600"/>
            <a:ext cx="2393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i="1">
                <a:solidFill>
                  <a:srgbClr val="000000"/>
                </a:solidFill>
                <a:latin typeface="Calisto MT" pitchFamily="18" charset="0"/>
              </a:rPr>
              <a:t>Each will be one region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11463" y="5170488"/>
            <a:ext cx="14287" cy="777875"/>
          </a:xfrm>
          <a:prstGeom prst="line">
            <a:avLst/>
          </a:prstGeom>
          <a:ln w="381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HBase: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150" y="1862138"/>
            <a:ext cx="7553325" cy="42037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b="1" smtClean="0">
                <a:solidFill>
                  <a:schemeClr val="tx1"/>
                </a:solidFill>
                <a:latin typeface="Arial" charset="0"/>
                <a:ea typeface="宋体" charset="-122"/>
              </a:rPr>
              <a:t>HBase is a distributed column-oriented data store built on top of HDFS</a:t>
            </a:r>
          </a:p>
          <a:p>
            <a:pPr>
              <a:lnSpc>
                <a:spcPct val="90000"/>
              </a:lnSpc>
            </a:pPr>
            <a:endParaRPr lang="en-US" altLang="zh-CN" smtClean="0">
              <a:solidFill>
                <a:schemeClr val="tx1"/>
              </a:solidFill>
              <a:latin typeface="Arial" charset="0"/>
              <a:ea typeface="宋体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smtClean="0">
                <a:solidFill>
                  <a:schemeClr val="tx1"/>
                </a:solidFill>
                <a:ea typeface="宋体" charset="-122"/>
              </a:rPr>
              <a:t>HBase is an Apache open source project whose goal is to provide storage for the Hadoop Distributed Computing </a:t>
            </a:r>
          </a:p>
          <a:p>
            <a:pPr>
              <a:lnSpc>
                <a:spcPct val="90000"/>
              </a:lnSpc>
            </a:pPr>
            <a:endParaRPr lang="en-US" altLang="zh-CN" smtClean="0">
              <a:solidFill>
                <a:schemeClr val="tx1"/>
              </a:solidFill>
              <a:ea typeface="宋体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smtClean="0">
                <a:solidFill>
                  <a:schemeClr val="tx1"/>
                </a:solidFill>
                <a:ea typeface="宋体" charset="-122"/>
              </a:rPr>
              <a:t>Data is logically organized into tables, rows and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B965E8-23F6-4748-8BCC-0A534CDE4833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946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713" y="444500"/>
            <a:ext cx="1439862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900113" y="2952750"/>
            <a:ext cx="7345362" cy="1339850"/>
          </a:xfrm>
        </p:spPr>
        <p:txBody>
          <a:bodyPr/>
          <a:lstStyle/>
          <a:p>
            <a:r>
              <a:rPr lang="en-US" altLang="zh-CN" b="1" smtClean="0">
                <a:ea typeface="宋体" charset="-122"/>
              </a:rPr>
              <a:t>HBase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65D166AF-85EF-4033-98F0-6FAD2E6894B4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Three Major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A6636D8-E2C4-41F3-B822-D916F1FE81CE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17525" y="2060575"/>
            <a:ext cx="3673475" cy="34337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zh-CN" sz="2600" smtClean="0">
                <a:ea typeface="宋体" charset="-122"/>
              </a:rPr>
              <a:t>The HBaseMaster</a:t>
            </a:r>
          </a:p>
          <a:p>
            <a:pPr lvl="1">
              <a:lnSpc>
                <a:spcPct val="80000"/>
              </a:lnSpc>
            </a:pPr>
            <a:r>
              <a:rPr lang="en-US" altLang="zh-CN" sz="2400" smtClean="0">
                <a:ea typeface="宋体" charset="-122"/>
              </a:rPr>
              <a:t>One master</a:t>
            </a:r>
          </a:p>
          <a:p>
            <a:pPr lvl="1">
              <a:lnSpc>
                <a:spcPct val="80000"/>
              </a:lnSpc>
            </a:pPr>
            <a:endParaRPr lang="en-US" altLang="zh-CN" sz="2600" smtClean="0">
              <a:ea typeface="宋体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600" smtClean="0">
                <a:ea typeface="宋体" charset="-122"/>
              </a:rPr>
              <a:t>The HRegionServer</a:t>
            </a:r>
          </a:p>
          <a:p>
            <a:pPr lvl="1">
              <a:lnSpc>
                <a:spcPct val="80000"/>
              </a:lnSpc>
            </a:pPr>
            <a:r>
              <a:rPr lang="en-US" altLang="zh-CN" sz="2400" smtClean="0">
                <a:ea typeface="宋体" charset="-122"/>
              </a:rPr>
              <a:t>Many region servers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CN" sz="2600" smtClean="0">
              <a:ea typeface="宋体" charset="-122"/>
            </a:endParaRPr>
          </a:p>
          <a:p>
            <a:pPr>
              <a:lnSpc>
                <a:spcPct val="80000"/>
              </a:lnSpc>
            </a:pPr>
            <a:r>
              <a:rPr lang="en-US" altLang="zh-CN" sz="2600" smtClean="0">
                <a:ea typeface="宋体" charset="-122"/>
              </a:rPr>
              <a:t>The HBase client</a:t>
            </a:r>
          </a:p>
        </p:txBody>
      </p:sp>
      <p:graphicFrame>
        <p:nvGraphicFramePr>
          <p:cNvPr id="3125" name="Object 53"/>
          <p:cNvGraphicFramePr>
            <a:graphicFrameLocks noChangeAspect="1"/>
          </p:cNvGraphicFramePr>
          <p:nvPr/>
        </p:nvGraphicFramePr>
        <p:xfrm>
          <a:off x="3865563" y="1770063"/>
          <a:ext cx="4611687" cy="3387725"/>
        </p:xfrm>
        <a:graphic>
          <a:graphicData uri="http://schemas.openxmlformats.org/presentationml/2006/ole">
            <p:oleObj spid="_x0000_s3125" name="Visio" r:id="rId3" imgW="6481572" imgH="433120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HBase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13" y="1892300"/>
            <a:ext cx="7688262" cy="4173538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b="1" dirty="0" smtClean="0">
                <a:solidFill>
                  <a:srgbClr val="800000"/>
                </a:solidFill>
              </a:rPr>
              <a:t>Region</a:t>
            </a:r>
          </a:p>
          <a:p>
            <a:pPr lvl="1" fontAlgn="auto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subset of a table’s rows, like horizontal range partitioning</a:t>
            </a:r>
          </a:p>
          <a:p>
            <a:pPr lvl="1" fontAlgn="auto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Automatically done</a:t>
            </a: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b="1" dirty="0" err="1" smtClean="0">
                <a:solidFill>
                  <a:srgbClr val="800000"/>
                </a:solidFill>
              </a:rPr>
              <a:t>RegionServer</a:t>
            </a:r>
            <a:r>
              <a:rPr lang="en-US" b="1" dirty="0" smtClean="0">
                <a:solidFill>
                  <a:srgbClr val="800000"/>
                </a:solidFill>
              </a:rPr>
              <a:t> (many slaves)</a:t>
            </a:r>
          </a:p>
          <a:p>
            <a:pPr lvl="1" fontAlgn="auto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Manages data regions</a:t>
            </a:r>
          </a:p>
          <a:p>
            <a:pPr lvl="1" fontAlgn="auto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Serves data for reads and writes (</a:t>
            </a:r>
            <a:r>
              <a:rPr lang="en-US" b="1" i="1" dirty="0" smtClean="0">
                <a:solidFill>
                  <a:srgbClr val="0000FF"/>
                </a:solidFill>
              </a:rPr>
              <a:t>using a log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b="1" dirty="0" smtClean="0">
                <a:solidFill>
                  <a:srgbClr val="800000"/>
                </a:solidFill>
              </a:rPr>
              <a:t>Master </a:t>
            </a:r>
          </a:p>
          <a:p>
            <a:pPr lvl="1" fontAlgn="auto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Responsible for coordinating the slaves</a:t>
            </a:r>
          </a:p>
          <a:p>
            <a:pPr lvl="1" fontAlgn="auto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Assigns regions, detects failures</a:t>
            </a:r>
          </a:p>
          <a:p>
            <a:pPr lvl="1" fontAlgn="auto">
              <a:spcAft>
                <a:spcPts val="0"/>
              </a:spcAft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Admin functions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662723C-4800-4AA1-92F6-0BD7FD95B4F0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Big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A2153B7-A5D9-45FD-A43C-26583B17DF63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1987" name="Picture 4" descr="hbase-file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5575" y="1733550"/>
            <a:ext cx="9144000" cy="4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ZooKeeper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427038" y="1930400"/>
            <a:ext cx="3940175" cy="4135438"/>
          </a:xfrm>
        </p:spPr>
        <p:txBody>
          <a:bodyPr/>
          <a:lstStyle/>
          <a:p>
            <a:r>
              <a:rPr lang="en-US" altLang="zh-TW" sz="2000" smtClean="0">
                <a:solidFill>
                  <a:schemeClr val="tx1"/>
                </a:solidFill>
                <a:latin typeface="Arial" charset="0"/>
                <a:ea typeface="宋体" charset="-122"/>
              </a:rPr>
              <a:t>HBase depends on ZooKeeper </a:t>
            </a:r>
          </a:p>
          <a:p>
            <a:r>
              <a:rPr lang="en-US" altLang="zh-TW" sz="2000" smtClean="0">
                <a:solidFill>
                  <a:schemeClr val="tx1"/>
                </a:solidFill>
                <a:latin typeface="Arial" charset="0"/>
                <a:ea typeface="宋体" charset="-122"/>
              </a:rPr>
              <a:t>By default HBase manages the ZooKeeper instance</a:t>
            </a:r>
          </a:p>
          <a:p>
            <a:pPr lvl="1"/>
            <a:r>
              <a:rPr lang="en-US" altLang="zh-CN" sz="1800" smtClean="0">
                <a:solidFill>
                  <a:schemeClr val="tx1"/>
                </a:solidFill>
                <a:latin typeface="Arial" charset="0"/>
                <a:ea typeface="宋体" charset="-122"/>
              </a:rPr>
              <a:t>e.g., starts and stops ZooKeeper</a:t>
            </a:r>
          </a:p>
          <a:p>
            <a:r>
              <a:rPr lang="en-US" altLang="zh-CN" sz="2000" smtClean="0">
                <a:solidFill>
                  <a:schemeClr val="tx1"/>
                </a:solidFill>
                <a:latin typeface="Arial" charset="0"/>
                <a:ea typeface="宋体" charset="-122"/>
              </a:rPr>
              <a:t>HMaster and HRegionServers register themselves with ZooKeeper</a:t>
            </a:r>
            <a:endParaRPr lang="en-US" altLang="zh-CN" sz="2000" smtClean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F4F1982-DEA0-411E-B4C8-000094BBCC00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9900" y="1741488"/>
            <a:ext cx="4386263" cy="4772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Creating a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1951038"/>
            <a:ext cx="7996238" cy="4186237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sz="2200" smtClean="0">
                <a:solidFill>
                  <a:srgbClr val="FF6600"/>
                </a:solidFill>
                <a:ea typeface="宋体" charset="-122"/>
              </a:rPr>
              <a:t>HBaseAdmin</a:t>
            </a:r>
            <a:r>
              <a:rPr lang="en-US" altLang="zh-CN" sz="2200" smtClean="0">
                <a:ea typeface="宋体" charset="-122"/>
              </a:rPr>
              <a:t> </a:t>
            </a:r>
            <a:r>
              <a:rPr lang="en-US" altLang="zh-CN" sz="2200" u="sng" smtClean="0">
                <a:ea typeface="宋体" charset="-122"/>
              </a:rPr>
              <a:t>admin</a:t>
            </a:r>
            <a:r>
              <a:rPr lang="en-US" altLang="zh-CN" sz="2200" smtClean="0">
                <a:ea typeface="宋体" charset="-122"/>
              </a:rPr>
              <a:t>= new HBaseAdmin(</a:t>
            </a:r>
            <a:r>
              <a:rPr lang="en-US" altLang="zh-CN" sz="2200" u="sng" smtClean="0">
                <a:ea typeface="宋体" charset="-122"/>
              </a:rPr>
              <a:t>config</a:t>
            </a:r>
            <a:r>
              <a:rPr lang="en-US" altLang="zh-CN" sz="2200" smtClean="0">
                <a:ea typeface="宋体" charset="-122"/>
              </a:rPr>
              <a:t>);</a:t>
            </a:r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sz="2200" smtClean="0">
                <a:solidFill>
                  <a:srgbClr val="FF6600"/>
                </a:solidFill>
                <a:ea typeface="宋体" charset="-122"/>
              </a:rPr>
              <a:t>HColumnDescriptor</a:t>
            </a:r>
            <a:r>
              <a:rPr lang="en-US" altLang="zh-CN" sz="2200" smtClean="0">
                <a:ea typeface="宋体" charset="-122"/>
              </a:rPr>
              <a:t> []column;</a:t>
            </a:r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sz="2200" smtClean="0">
                <a:ea typeface="宋体" charset="-122"/>
              </a:rPr>
              <a:t>column= new HColumnDescriptor[2];</a:t>
            </a:r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sz="2200" smtClean="0">
                <a:ea typeface="宋体" charset="-122"/>
              </a:rPr>
              <a:t>column[0]=new HColumnDescriptor("columnFamily1:");</a:t>
            </a:r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sz="2200" smtClean="0">
                <a:ea typeface="宋体" charset="-122"/>
              </a:rPr>
              <a:t>column[1]=new HColumnDescriptor("columnFamily2:");</a:t>
            </a:r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sz="1900" smtClean="0">
                <a:solidFill>
                  <a:srgbClr val="FF6600"/>
                </a:solidFill>
                <a:ea typeface="宋体" charset="-122"/>
              </a:rPr>
              <a:t>HTableDescriptor</a:t>
            </a:r>
            <a:r>
              <a:rPr lang="en-US" altLang="zh-CN" sz="1900" smtClean="0">
                <a:ea typeface="宋体" charset="-122"/>
              </a:rPr>
              <a:t> </a:t>
            </a:r>
            <a:r>
              <a:rPr lang="en-US" altLang="zh-CN" sz="1900" u="sng" smtClean="0">
                <a:ea typeface="宋体" charset="-122"/>
              </a:rPr>
              <a:t>desc</a:t>
            </a:r>
            <a:r>
              <a:rPr lang="en-US" altLang="zh-CN" sz="1900" smtClean="0">
                <a:ea typeface="宋体" charset="-122"/>
              </a:rPr>
              <a:t>= new HTableDescriptor(Bytes.toBytes("MyTable"));</a:t>
            </a:r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sz="2200" u="sng" smtClean="0">
                <a:ea typeface="宋体" charset="-122"/>
              </a:rPr>
              <a:t>desc</a:t>
            </a:r>
            <a:r>
              <a:rPr lang="en-US" altLang="zh-CN" sz="2200" smtClean="0">
                <a:ea typeface="宋体" charset="-122"/>
              </a:rPr>
              <a:t>.addFamily(column[0]);</a:t>
            </a:r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sz="2200" u="sng" smtClean="0">
                <a:solidFill>
                  <a:schemeClr val="tx1"/>
                </a:solidFill>
                <a:ea typeface="宋体" charset="-122"/>
              </a:rPr>
              <a:t>desc</a:t>
            </a:r>
            <a:r>
              <a:rPr lang="en-US" altLang="zh-CN" sz="2200" smtClean="0">
                <a:solidFill>
                  <a:schemeClr val="tx1"/>
                </a:solidFill>
                <a:ea typeface="宋体" charset="-122"/>
              </a:rPr>
              <a:t>.addFamily</a:t>
            </a:r>
            <a:r>
              <a:rPr lang="en-US" altLang="zh-CN" sz="2200" smtClean="0">
                <a:ea typeface="宋体" charset="-122"/>
              </a:rPr>
              <a:t>(column[1]);</a:t>
            </a:r>
          </a:p>
          <a:p>
            <a:pPr>
              <a:lnSpc>
                <a:spcPct val="60000"/>
              </a:lnSpc>
              <a:buFont typeface="Wingdings" pitchFamily="2" charset="2"/>
              <a:buNone/>
            </a:pPr>
            <a:r>
              <a:rPr lang="en-US" altLang="zh-CN" sz="2200" u="sng" smtClean="0">
                <a:ea typeface="宋体" charset="-122"/>
              </a:rPr>
              <a:t>admin</a:t>
            </a:r>
            <a:r>
              <a:rPr lang="en-US" altLang="zh-CN" sz="2200" smtClean="0">
                <a:ea typeface="宋体" charset="-122"/>
              </a:rPr>
              <a:t>.createTable(</a:t>
            </a:r>
            <a:r>
              <a:rPr lang="en-US" altLang="zh-CN" sz="2200" u="sng" smtClean="0">
                <a:ea typeface="宋体" charset="-122"/>
              </a:rPr>
              <a:t>desc</a:t>
            </a:r>
            <a:r>
              <a:rPr lang="en-US" altLang="zh-CN" sz="2200" smtClean="0">
                <a:ea typeface="宋体" charset="-122"/>
              </a:rPr>
              <a:t>);</a:t>
            </a:r>
          </a:p>
          <a:p>
            <a:pPr>
              <a:lnSpc>
                <a:spcPct val="80000"/>
              </a:lnSpc>
            </a:pPr>
            <a:endParaRPr lang="en-US" altLang="zh-CN" sz="2200" smtClean="0"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ED64F8D-96A3-42D8-B7D0-83E7DDE8ECCC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25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Get()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xfrm>
            <a:off x="557213" y="1839913"/>
            <a:ext cx="7688262" cy="984250"/>
          </a:xfrm>
        </p:spPr>
        <p:txBody>
          <a:bodyPr/>
          <a:lstStyle/>
          <a:p>
            <a:r>
              <a:rPr lang="en-US" altLang="zh-CN" sz="2000" smtClean="0">
                <a:ea typeface="宋体" charset="-122"/>
              </a:rPr>
              <a:t>Given a key </a:t>
            </a:r>
            <a:r>
              <a:rPr lang="en-US" altLang="zh-CN" sz="2000" smtClean="0">
                <a:ea typeface="宋体" charset="-122"/>
                <a:sym typeface="Wingdings" pitchFamily="2" charset="2"/>
              </a:rPr>
              <a:t> return corresponding record</a:t>
            </a:r>
          </a:p>
          <a:p>
            <a:r>
              <a:rPr lang="en-US" altLang="zh-CN" sz="2000" smtClean="0">
                <a:ea typeface="宋体" charset="-122"/>
                <a:sym typeface="Wingdings" pitchFamily="2" charset="2"/>
              </a:rPr>
              <a:t>For each value return the highest version</a:t>
            </a:r>
            <a:endParaRPr lang="en-US" altLang="zh-CN" sz="2000" smtClean="0"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65FE8A97-9F67-4EFF-A7ED-E6492013EDEE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5060" name="Picture 4" descr="Screen shot 2013-02-15 at 1.34.26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3" y="2824163"/>
            <a:ext cx="855345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 descr="Screen shot 2013-02-15 at 1.35.37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3" y="4549775"/>
            <a:ext cx="85534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Content Placeholder 2"/>
          <p:cNvSpPr txBox="1">
            <a:spLocks/>
          </p:cNvSpPr>
          <p:nvPr/>
        </p:nvSpPr>
        <p:spPr bwMode="auto">
          <a:xfrm>
            <a:off x="271463" y="4056063"/>
            <a:ext cx="7688262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914400">
              <a:spcBef>
                <a:spcPts val="2000"/>
              </a:spcBef>
              <a:buClr>
                <a:srgbClr val="404040"/>
              </a:buClr>
              <a:buFont typeface="Arial" charset="0"/>
              <a:buChar char="•"/>
            </a:pPr>
            <a:r>
              <a:rPr lang="en-US" altLang="zh-CN" sz="1900">
                <a:latin typeface="Calisto MT" pitchFamily="18" charset="0"/>
              </a:rPr>
              <a:t>Can control the number of versions you want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323850" y="244475"/>
            <a:ext cx="8448675" cy="1339850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Operations On Regions: </a:t>
            </a:r>
            <a:r>
              <a:rPr lang="en-US" altLang="zh-CN" b="1" smtClean="0">
                <a:solidFill>
                  <a:srgbClr val="FF0000"/>
                </a:solidFill>
                <a:ea typeface="宋体" charset="-122"/>
              </a:rPr>
              <a:t>Scan()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710ECA94-AC5F-48D6-9C71-B7A5444D5BA1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6083" name="Picture 4" descr="Screen shot 2013-02-15 at 1.40.14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2484438"/>
            <a:ext cx="882015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475"/>
            <a:ext cx="2754313" cy="1339850"/>
          </a:xfrm>
        </p:spPr>
        <p:txBody>
          <a:bodyPr/>
          <a:lstStyle/>
          <a:p>
            <a:r>
              <a:rPr lang="en-US" altLang="zh-CN" b="1" smtClean="0">
                <a:solidFill>
                  <a:srgbClr val="FF0000"/>
                </a:solidFill>
                <a:ea typeface="宋体" charset="-122"/>
              </a:rPr>
              <a:t>Get()</a:t>
            </a:r>
          </a:p>
        </p:txBody>
      </p:sp>
      <p:graphicFrame>
        <p:nvGraphicFramePr>
          <p:cNvPr id="54389" name="Group 117"/>
          <p:cNvGraphicFramePr>
            <a:graphicFrameLocks noGrp="1"/>
          </p:cNvGraphicFramePr>
          <p:nvPr>
            <p:ph sz="half" idx="1"/>
          </p:nvPr>
        </p:nvGraphicFramePr>
        <p:xfrm>
          <a:off x="457200" y="1600200"/>
          <a:ext cx="8077200" cy="4530725"/>
        </p:xfrm>
        <a:graphic>
          <a:graphicData uri="http://schemas.openxmlformats.org/drawingml/2006/table">
            <a:tbl>
              <a:tblPr/>
              <a:tblGrid>
                <a:gridCol w="2079625"/>
                <a:gridCol w="1390650"/>
                <a:gridCol w="2779713"/>
                <a:gridCol w="1827212"/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54393" name="Text Box 121"/>
          <p:cNvSpPr txBox="1">
            <a:spLocks noChangeArrowheads="1"/>
          </p:cNvSpPr>
          <p:nvPr/>
        </p:nvSpPr>
        <p:spPr bwMode="auto">
          <a:xfrm>
            <a:off x="3960813" y="393700"/>
            <a:ext cx="3733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Calisto MT" pitchFamily="18" charset="0"/>
              </a:rPr>
              <a:t>Select value from table where key=</a:t>
            </a:r>
            <a:r>
              <a:rPr lang="zh-CN" altLang="en-US" sz="2000">
                <a:latin typeface="Calisto MT" pitchFamily="18" charset="0"/>
              </a:rPr>
              <a:t>‘</a:t>
            </a:r>
            <a:r>
              <a:rPr lang="en-US" altLang="zh-CN" sz="2000">
                <a:latin typeface="Calisto MT" pitchFamily="18" charset="0"/>
              </a:rPr>
              <a:t>com.apache.www</a:t>
            </a:r>
            <a:r>
              <a:rPr lang="zh-CN" altLang="en-US" sz="2000">
                <a:latin typeface="Calisto MT" pitchFamily="18" charset="0"/>
              </a:rPr>
              <a:t>’</a:t>
            </a:r>
            <a:r>
              <a:rPr lang="en-US" altLang="zh-CN" sz="2000">
                <a:latin typeface="Calisto MT" pitchFamily="18" charset="0"/>
              </a:rPr>
              <a:t> AND label=</a:t>
            </a:r>
            <a:r>
              <a:rPr lang="zh-CN" altLang="en-US" sz="2000">
                <a:latin typeface="Calisto MT" pitchFamily="18" charset="0"/>
              </a:rPr>
              <a:t>‘</a:t>
            </a:r>
            <a:r>
              <a:rPr lang="en-US" altLang="zh-CN" sz="2000">
                <a:latin typeface="Calisto MT" pitchFamily="18" charset="0"/>
              </a:rPr>
              <a:t>anchor:apache.com</a:t>
            </a:r>
            <a:r>
              <a:rPr lang="zh-CN" altLang="en-US" sz="2000">
                <a:latin typeface="Calisto MT" pitchFamily="18" charset="0"/>
              </a:rPr>
              <a:t>’</a:t>
            </a:r>
            <a:endParaRPr lang="en-US" altLang="zh-CN" sz="2000">
              <a:latin typeface="Calisto MT" pitchFamily="18" charset="0"/>
            </a:endParaRPr>
          </a:p>
        </p:txBody>
      </p:sp>
      <p:sp>
        <p:nvSpPr>
          <p:cNvPr id="54394" name="Oval 122"/>
          <p:cNvSpPr>
            <a:spLocks noChangeArrowheads="1"/>
          </p:cNvSpPr>
          <p:nvPr/>
        </p:nvSpPr>
        <p:spPr bwMode="auto">
          <a:xfrm>
            <a:off x="609600" y="2743200"/>
            <a:ext cx="17526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Calisto MT" pitchFamily="18" charset="0"/>
            </a:endParaRPr>
          </a:p>
        </p:txBody>
      </p:sp>
      <p:sp>
        <p:nvSpPr>
          <p:cNvPr id="54395" name="Oval 123"/>
          <p:cNvSpPr>
            <a:spLocks noChangeArrowheads="1"/>
          </p:cNvSpPr>
          <p:nvPr/>
        </p:nvSpPr>
        <p:spPr bwMode="auto">
          <a:xfrm>
            <a:off x="4419600" y="3276600"/>
            <a:ext cx="19812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altLang="zh-CN">
              <a:latin typeface="Calisto MT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93" grpId="0"/>
      <p:bldP spid="54394" grpId="0" animBg="1"/>
      <p:bldP spid="543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475"/>
            <a:ext cx="2754313" cy="1339850"/>
          </a:xfrm>
        </p:spPr>
        <p:txBody>
          <a:bodyPr/>
          <a:lstStyle/>
          <a:p>
            <a:r>
              <a:rPr lang="en-US" altLang="zh-CN" b="1" smtClean="0">
                <a:solidFill>
                  <a:srgbClr val="FF0000"/>
                </a:solidFill>
                <a:ea typeface="宋体" charset="-122"/>
              </a:rPr>
              <a:t>Scan()</a:t>
            </a:r>
          </a:p>
        </p:txBody>
      </p:sp>
      <p:sp>
        <p:nvSpPr>
          <p:cNvPr id="7" name="Text Box 54"/>
          <p:cNvSpPr txBox="1">
            <a:spLocks noChangeArrowheads="1"/>
          </p:cNvSpPr>
          <p:nvPr/>
        </p:nvSpPr>
        <p:spPr bwMode="auto">
          <a:xfrm>
            <a:off x="4157663" y="498475"/>
            <a:ext cx="3733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latin typeface="Calisto MT" pitchFamily="18" charset="0"/>
              </a:rPr>
              <a:t>Select value from table where anchor=</a:t>
            </a:r>
            <a:r>
              <a:rPr lang="zh-CN" altLang="en-US" sz="2400">
                <a:latin typeface="Calisto MT" pitchFamily="18" charset="0"/>
              </a:rPr>
              <a:t>‘</a:t>
            </a:r>
            <a:r>
              <a:rPr lang="en-US" altLang="zh-CN" sz="2400">
                <a:latin typeface="Calisto MT" pitchFamily="18" charset="0"/>
              </a:rPr>
              <a:t>cnnsi.com</a:t>
            </a:r>
            <a:r>
              <a:rPr lang="zh-CN" altLang="en-US" sz="2400">
                <a:latin typeface="Calisto MT" pitchFamily="18" charset="0"/>
              </a:rPr>
              <a:t>’</a:t>
            </a:r>
            <a:endParaRPr lang="en-US" altLang="zh-CN" sz="2400">
              <a:latin typeface="Calisto MT" pitchFamily="18" charset="0"/>
            </a:endParaRPr>
          </a:p>
        </p:txBody>
      </p:sp>
      <p:graphicFrame>
        <p:nvGraphicFramePr>
          <p:cNvPr id="9" name="Group 56"/>
          <p:cNvGraphicFramePr>
            <a:graphicFrameLocks noGrp="1"/>
          </p:cNvGraphicFramePr>
          <p:nvPr>
            <p:ph idx="1"/>
          </p:nvPr>
        </p:nvGraphicFramePr>
        <p:xfrm>
          <a:off x="381000" y="1752600"/>
          <a:ext cx="8229600" cy="4530725"/>
        </p:xfrm>
        <a:graphic>
          <a:graphicData uri="http://schemas.openxmlformats.org/drawingml/2006/table">
            <a:tbl>
              <a:tblPr/>
              <a:tblGrid>
                <a:gridCol w="2119313"/>
                <a:gridCol w="1416050"/>
                <a:gridCol w="2832100"/>
                <a:gridCol w="1862137"/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HBase: Part of Hadoop’s Ecosystem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7A130BE0-7682-4B58-8106-E01AADE509FC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1839913"/>
            <a:ext cx="5551488" cy="418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209925" y="3257550"/>
            <a:ext cx="5576888" cy="1895475"/>
            <a:chOff x="3210279" y="3257224"/>
            <a:chExt cx="5576827" cy="1896022"/>
          </a:xfrm>
        </p:grpSpPr>
        <p:sp>
          <p:nvSpPr>
            <p:cNvPr id="20485" name="TextBox 5"/>
            <p:cNvSpPr txBox="1">
              <a:spLocks noChangeArrowheads="1"/>
            </p:cNvSpPr>
            <p:nvPr/>
          </p:nvSpPr>
          <p:spPr bwMode="auto">
            <a:xfrm>
              <a:off x="5503335" y="3257224"/>
              <a:ext cx="32837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>
                  <a:solidFill>
                    <a:srgbClr val="800000"/>
                  </a:solidFill>
                  <a:latin typeface="Calisto MT" pitchFamily="18" charset="0"/>
                </a:rPr>
                <a:t>HBase is built on top of HDFS 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210279" y="3627219"/>
              <a:ext cx="3027330" cy="8876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87" name="TextBox 10"/>
            <p:cNvSpPr txBox="1">
              <a:spLocks noChangeArrowheads="1"/>
            </p:cNvSpPr>
            <p:nvPr/>
          </p:nvSpPr>
          <p:spPr bwMode="auto">
            <a:xfrm>
              <a:off x="6330480" y="4229916"/>
              <a:ext cx="1914995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b="1">
                  <a:latin typeface="Calisto MT" pitchFamily="18" charset="0"/>
                </a:rPr>
                <a:t>HBase files are internally stored in HDFS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094766" y="3626556"/>
              <a:ext cx="423350" cy="6033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Put()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13" y="1839913"/>
            <a:ext cx="7688262" cy="868362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Insert a new record (with a new key), Or</a:t>
            </a:r>
          </a:p>
          <a:p>
            <a:pPr fontAlgn="auto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/>
              </a:rPr>
              <a:t>Insert a record for an existing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59B4A0C1-63CB-4147-AF30-E9D585ED272B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30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9156" name="Picture 7" descr="Screen shot 2013-02-15 at 1.43.23 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975" y="3175000"/>
            <a:ext cx="7975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creen shot 2013-02-15 at 1.43.40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875" y="5189538"/>
            <a:ext cx="8245475" cy="71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4794250" y="2708275"/>
            <a:ext cx="830263" cy="5826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159" name="TextBox 11"/>
          <p:cNvSpPr txBox="1">
            <a:spLocks noChangeArrowheads="1"/>
          </p:cNvSpPr>
          <p:nvPr/>
        </p:nvSpPr>
        <p:spPr bwMode="auto">
          <a:xfrm>
            <a:off x="5624513" y="2462213"/>
            <a:ext cx="26082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800000"/>
                </a:solidFill>
                <a:latin typeface="Calisto MT" pitchFamily="18" charset="0"/>
              </a:rPr>
              <a:t>Implicit version number </a:t>
            </a:r>
          </a:p>
          <a:p>
            <a:r>
              <a:rPr lang="en-US" altLang="zh-CN" b="1">
                <a:solidFill>
                  <a:srgbClr val="800000"/>
                </a:solidFill>
                <a:latin typeface="Calisto MT" pitchFamily="18" charset="0"/>
              </a:rPr>
              <a:t>(timestamp)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376738" y="4740275"/>
            <a:ext cx="830262" cy="5826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207000" y="4492625"/>
            <a:ext cx="2608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800000"/>
                </a:solidFill>
                <a:latin typeface="Calisto MT" pitchFamily="18" charset="0"/>
              </a:rPr>
              <a:t>Explicit version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396875" y="244475"/>
            <a:ext cx="8245475" cy="1339850"/>
          </a:xfrm>
        </p:spPr>
        <p:txBody>
          <a:bodyPr/>
          <a:lstStyle/>
          <a:p>
            <a:r>
              <a:rPr lang="en-US" altLang="zh-CN" sz="4000" smtClean="0">
                <a:ea typeface="宋体" charset="-122"/>
              </a:rPr>
              <a:t>Operations On Regions: </a:t>
            </a:r>
            <a:r>
              <a:rPr lang="en-US" altLang="zh-CN" sz="4000" b="1" smtClean="0">
                <a:solidFill>
                  <a:srgbClr val="FF0000"/>
                </a:solidFill>
                <a:ea typeface="宋体" charset="-122"/>
              </a:rPr>
              <a:t>Delete()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557213" y="1839913"/>
            <a:ext cx="7688262" cy="2319337"/>
          </a:xfrm>
        </p:spPr>
        <p:txBody>
          <a:bodyPr/>
          <a:lstStyle/>
          <a:p>
            <a:r>
              <a:rPr lang="en-US" altLang="zh-CN" sz="2000" smtClean="0">
                <a:ea typeface="宋体" charset="-122"/>
              </a:rPr>
              <a:t>Marking table cells as deleted</a:t>
            </a:r>
          </a:p>
          <a:p>
            <a:r>
              <a:rPr lang="en-US" altLang="zh-CN" sz="2000" b="1" smtClean="0">
                <a:ea typeface="宋体" charset="-122"/>
                <a:sym typeface="Wingdings" pitchFamily="2" charset="2"/>
              </a:rPr>
              <a:t>Multiple levels</a:t>
            </a:r>
          </a:p>
          <a:p>
            <a:pPr lvl="1"/>
            <a:r>
              <a:rPr lang="en-US" altLang="zh-CN" sz="1800" smtClean="0">
                <a:ea typeface="宋体" charset="-122"/>
                <a:sym typeface="Wingdings" pitchFamily="2" charset="2"/>
              </a:rPr>
              <a:t>Can mark an entire column family as deleted</a:t>
            </a:r>
          </a:p>
          <a:p>
            <a:pPr lvl="1"/>
            <a:r>
              <a:rPr lang="en-US" altLang="zh-CN" sz="1800" smtClean="0">
                <a:ea typeface="宋体" charset="-122"/>
                <a:sym typeface="Wingdings" pitchFamily="2" charset="2"/>
              </a:rPr>
              <a:t>Can make all column families of a given row as deleted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D6B373E-0FD7-4C32-800E-17C82F8D66B9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68005" y="4159506"/>
            <a:ext cx="6103560" cy="1179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b="1" dirty="0"/>
              <a:t>All operations are logged by the </a:t>
            </a:r>
            <a:r>
              <a:rPr lang="en-US" sz="2000" b="1" dirty="0" err="1"/>
              <a:t>RegionServers</a:t>
            </a:r>
            <a:endParaRPr lang="en-US" sz="2000" b="1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2000" b="1" dirty="0"/>
              <a:t>The log is flushed periodically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HBase: </a:t>
            </a:r>
            <a:r>
              <a:rPr lang="en-US" altLang="zh-CN" b="1" smtClean="0">
                <a:solidFill>
                  <a:srgbClr val="FF0000"/>
                </a:solidFill>
                <a:ea typeface="宋体" charset="-122"/>
              </a:rPr>
              <a:t>Joins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712788" y="2008188"/>
            <a:ext cx="7532687" cy="4057650"/>
          </a:xfrm>
        </p:spPr>
        <p:txBody>
          <a:bodyPr/>
          <a:lstStyle/>
          <a:p>
            <a:r>
              <a:rPr lang="en-US" altLang="zh-CN" smtClean="0">
                <a:solidFill>
                  <a:schemeClr val="tx1"/>
                </a:solidFill>
                <a:ea typeface="宋体" charset="-122"/>
              </a:rPr>
              <a:t>HBase does not support joins</a:t>
            </a:r>
          </a:p>
          <a:p>
            <a:endParaRPr lang="en-US" altLang="zh-CN" smtClean="0">
              <a:solidFill>
                <a:schemeClr val="tx1"/>
              </a:solidFill>
              <a:ea typeface="宋体" charset="-122"/>
            </a:endParaRPr>
          </a:p>
          <a:p>
            <a:r>
              <a:rPr lang="en-US" altLang="zh-CN" smtClean="0">
                <a:solidFill>
                  <a:schemeClr val="tx1"/>
                </a:solidFill>
                <a:ea typeface="宋体" charset="-122"/>
              </a:rPr>
              <a:t>Can be done in the application layer</a:t>
            </a:r>
          </a:p>
          <a:p>
            <a:pPr lvl="1"/>
            <a:r>
              <a:rPr lang="en-US" altLang="zh-CN" smtClean="0">
                <a:solidFill>
                  <a:schemeClr val="tx1"/>
                </a:solidFill>
                <a:ea typeface="宋体" charset="-122"/>
              </a:rPr>
              <a:t>Using scan() and get()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3FE57A5-689F-4AB5-A7F8-5A0D935E8412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32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Altering a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E26ABBC0-95CD-40D0-A54E-B779D7206717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33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2227" name="Picture 5" descr="Screen shot 2013-02-16 at 3.19.03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050" y="2608263"/>
            <a:ext cx="8466138" cy="260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368675" y="3200400"/>
            <a:ext cx="5132388" cy="454025"/>
            <a:chOff x="3369268" y="3200614"/>
            <a:chExt cx="5131653" cy="453529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3369268" y="3433722"/>
              <a:ext cx="1076171" cy="1173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83717" y="3200614"/>
              <a:ext cx="4017204" cy="4535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00" dirty="0">
                  <a:solidFill>
                    <a:srgbClr val="0000FF"/>
                  </a:solidFill>
                </a:rPr>
                <a:t>Disable the table before changing the schema</a:t>
              </a:r>
              <a:endParaRPr lang="en-US" sz="1500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Logging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98BEE77-D6F7-4864-ACA8-56CD6FAA4F53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34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3251" name="Picture 4" descr="Wal-flow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175" y="1757363"/>
            <a:ext cx="8289925" cy="477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smtClean="0">
                <a:ea typeface="宋体" charset="-122"/>
              </a:rPr>
              <a:t>HBase Deployment</a:t>
            </a:r>
            <a:br>
              <a:rPr lang="en-US" altLang="zh-CN" sz="4400" smtClean="0">
                <a:ea typeface="宋体" charset="-122"/>
              </a:rPr>
            </a:br>
            <a:r>
              <a:rPr lang="en-US" altLang="zh-CN" sz="4400" smtClean="0">
                <a:ea typeface="宋体" charset="-122"/>
              </a:rPr>
              <a:t> (with M/R and HDFS)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A6F047AE-60A5-4283-9D77-1CAEFBB28439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35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4275" name="Picture 4" descr="Screen shot 2013-02-16 at 10.46.44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4250" y="1744663"/>
            <a:ext cx="6524625" cy="413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>
            <a:off x="2008602" y="2474970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914786" y="4260073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278" name="TextBox 7"/>
          <p:cNvSpPr txBox="1">
            <a:spLocks noChangeArrowheads="1"/>
          </p:cNvSpPr>
          <p:nvPr/>
        </p:nvSpPr>
        <p:spPr bwMode="auto">
          <a:xfrm>
            <a:off x="1055688" y="2554288"/>
            <a:ext cx="9032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800000"/>
                </a:solidFill>
                <a:latin typeface="Calisto MT" pitchFamily="18" charset="0"/>
              </a:rPr>
              <a:t>Master </a:t>
            </a:r>
          </a:p>
          <a:p>
            <a:pPr algn="ctr"/>
            <a:r>
              <a:rPr lang="en-US" altLang="zh-CN" b="1">
                <a:solidFill>
                  <a:srgbClr val="800000"/>
                </a:solidFill>
                <a:latin typeface="Calisto MT" pitchFamily="18" charset="0"/>
              </a:rPr>
              <a:t>node</a:t>
            </a:r>
          </a:p>
        </p:txBody>
      </p:sp>
      <p:sp>
        <p:nvSpPr>
          <p:cNvPr id="54279" name="TextBox 8"/>
          <p:cNvSpPr txBox="1">
            <a:spLocks noChangeArrowheads="1"/>
          </p:cNvSpPr>
          <p:nvPr/>
        </p:nvSpPr>
        <p:spPr bwMode="auto">
          <a:xfrm>
            <a:off x="1079500" y="4338638"/>
            <a:ext cx="768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>
                <a:solidFill>
                  <a:srgbClr val="800000"/>
                </a:solidFill>
                <a:latin typeface="Calisto MT" pitchFamily="18" charset="0"/>
              </a:rPr>
              <a:t>Slave</a:t>
            </a:r>
          </a:p>
          <a:p>
            <a:pPr algn="ctr"/>
            <a:r>
              <a:rPr lang="en-US" altLang="zh-CN" b="1">
                <a:solidFill>
                  <a:srgbClr val="800000"/>
                </a:solidFill>
                <a:latin typeface="Calisto MT" pitchFamily="18" charset="0"/>
              </a:rPr>
              <a:t>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tx1"/>
                </a:solidFill>
                <a:ea typeface="宋体" charset="-122"/>
              </a:rPr>
              <a:t>HBase vs. RDBMS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C62A088D-2758-481F-9EC0-48909E4A0D97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36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6323" name="Picture 4" descr="Screen shot 2013-02-16 at 10.47.03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1671638"/>
            <a:ext cx="871696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When to use HBase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E8B3C0F6-9723-4019-987C-6DD618361C9A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37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7347" name="Picture 4" descr="Screen shot 2013-02-16 at 10.48.26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1757363"/>
            <a:ext cx="7685088" cy="438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HBase vs. 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13" y="1892300"/>
            <a:ext cx="8034337" cy="4173538"/>
          </a:xfrm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Both are distributed systems that scale to hundreds or thousands of nodes</a:t>
            </a:r>
          </a:p>
          <a:p>
            <a:endParaRPr lang="en-US" altLang="zh-CN" smtClean="0">
              <a:ea typeface="宋体" charset="-122"/>
            </a:endParaRPr>
          </a:p>
          <a:p>
            <a:r>
              <a:rPr lang="en-US" altLang="zh-CN" b="1" i="1" u="sng" smtClean="0">
                <a:solidFill>
                  <a:srgbClr val="800000"/>
                </a:solidFill>
                <a:ea typeface="宋体" charset="-122"/>
              </a:rPr>
              <a:t>HDFS</a:t>
            </a:r>
            <a:r>
              <a:rPr lang="en-US" altLang="zh-CN" smtClean="0">
                <a:solidFill>
                  <a:srgbClr val="800000"/>
                </a:solidFill>
                <a:ea typeface="宋体" charset="-122"/>
              </a:rPr>
              <a:t> </a:t>
            </a:r>
            <a:r>
              <a:rPr lang="en-US" altLang="zh-CN" smtClean="0">
                <a:ea typeface="宋体" charset="-122"/>
              </a:rPr>
              <a:t>is good for batch processing (scans over big files)</a:t>
            </a:r>
          </a:p>
          <a:p>
            <a:pPr lvl="1"/>
            <a:r>
              <a:rPr lang="en-US" altLang="zh-CN" smtClean="0">
                <a:ea typeface="宋体" charset="-122"/>
              </a:rPr>
              <a:t>Not good for record lookup</a:t>
            </a:r>
          </a:p>
          <a:p>
            <a:pPr lvl="1"/>
            <a:r>
              <a:rPr lang="en-US" altLang="zh-CN" smtClean="0">
                <a:ea typeface="宋体" charset="-122"/>
              </a:rPr>
              <a:t>Not good for incremental addition of small batches</a:t>
            </a:r>
          </a:p>
          <a:p>
            <a:pPr lvl="1"/>
            <a:r>
              <a:rPr lang="en-US" altLang="zh-CN" smtClean="0">
                <a:ea typeface="宋体" charset="-122"/>
              </a:rPr>
              <a:t>Not good for updates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DEAC2DE-6C2F-4755-87C8-51B40BC52A87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HBase vs. HDFS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13" y="1892300"/>
            <a:ext cx="8034337" cy="4173538"/>
          </a:xfrm>
        </p:spPr>
        <p:txBody>
          <a:bodyPr/>
          <a:lstStyle/>
          <a:p>
            <a:r>
              <a:rPr lang="en-US" altLang="zh-CN" b="1" i="1" u="sng" smtClean="0">
                <a:solidFill>
                  <a:srgbClr val="800000"/>
                </a:solidFill>
                <a:ea typeface="宋体" charset="-122"/>
              </a:rPr>
              <a:t>HBase</a:t>
            </a:r>
            <a:r>
              <a:rPr lang="en-US" altLang="zh-CN" smtClean="0">
                <a:ea typeface="宋体" charset="-122"/>
              </a:rPr>
              <a:t> is designed to efficiently address the above points</a:t>
            </a:r>
          </a:p>
          <a:p>
            <a:pPr lvl="1"/>
            <a:r>
              <a:rPr lang="en-US" altLang="zh-CN" smtClean="0">
                <a:ea typeface="宋体" charset="-122"/>
              </a:rPr>
              <a:t>Fast record lookup</a:t>
            </a:r>
          </a:p>
          <a:p>
            <a:pPr lvl="1"/>
            <a:r>
              <a:rPr lang="en-US" altLang="zh-CN" smtClean="0">
                <a:ea typeface="宋体" charset="-122"/>
              </a:rPr>
              <a:t>Support for record-level insertion</a:t>
            </a:r>
          </a:p>
          <a:p>
            <a:pPr lvl="1"/>
            <a:r>
              <a:rPr lang="en-US" altLang="zh-CN" smtClean="0">
                <a:ea typeface="宋体" charset="-122"/>
              </a:rPr>
              <a:t>Support for updates (not in place)</a:t>
            </a:r>
          </a:p>
          <a:p>
            <a:pPr lvl="1"/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HBase updates are done by creating new “versions” of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860BDDC5-6042-42F9-89A6-09D898E16366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HBase vs. HDFS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E57C8D5E-C83E-4374-9F2D-ECD7BEEE66B3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3555" name="Picture 4" descr="Screen shot 2013-02-14 at 10.41.40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425" y="1674813"/>
            <a:ext cx="8031163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1038" y="5468938"/>
            <a:ext cx="77263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>
                <a:solidFill>
                  <a:srgbClr val="800000"/>
                </a:solidFill>
                <a:latin typeface="Calisto MT" pitchFamily="18" charset="0"/>
              </a:rPr>
              <a:t>If application has neither random reads or writes </a:t>
            </a:r>
            <a:r>
              <a:rPr lang="en-US" altLang="zh-CN" sz="2000" b="1">
                <a:solidFill>
                  <a:srgbClr val="800000"/>
                </a:solidFill>
                <a:latin typeface="Calisto MT" pitchFamily="18" charset="0"/>
                <a:sym typeface="Wingdings" pitchFamily="2" charset="2"/>
              </a:rPr>
              <a:t> Stick to HDFS</a:t>
            </a:r>
            <a:endParaRPr lang="en-US" altLang="zh-CN" sz="2000" b="1">
              <a:solidFill>
                <a:srgbClr val="800000"/>
              </a:solidFill>
              <a:latin typeface="Calisto MT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900113" y="2952750"/>
            <a:ext cx="7345362" cy="1339850"/>
          </a:xfrm>
        </p:spPr>
        <p:txBody>
          <a:bodyPr/>
          <a:lstStyle/>
          <a:p>
            <a:r>
              <a:rPr lang="en-US" altLang="zh-CN" b="1" smtClean="0">
                <a:ea typeface="宋体" charset="-122"/>
              </a:rPr>
              <a:t>HBase Data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C415FD8-9D5A-4D6D-BE45-48C69E2F5BBD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HBase Data Model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649288" y="1919288"/>
            <a:ext cx="7596187" cy="4146550"/>
          </a:xfrm>
        </p:spPr>
        <p:txBody>
          <a:bodyPr/>
          <a:lstStyle/>
          <a:p>
            <a:r>
              <a:rPr lang="en-US" altLang="zh-TW" b="1" smtClean="0">
                <a:latin typeface="Arial" charset="0"/>
                <a:ea typeface="宋体" charset="-122"/>
              </a:rPr>
              <a:t>HBase is based on Google’s Bigtable model</a:t>
            </a:r>
          </a:p>
          <a:p>
            <a:pPr lvl="1"/>
            <a:r>
              <a:rPr lang="en-US" altLang="zh-TW" b="1" smtClean="0">
                <a:latin typeface="Arial" charset="0"/>
                <a:ea typeface="宋体" charset="-122"/>
              </a:rPr>
              <a:t>Key-Value pairs</a:t>
            </a:r>
          </a:p>
          <a:p>
            <a:endParaRPr lang="en-US" altLang="zh-CN" smtClean="0">
              <a:ea typeface="宋体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6967B9CE-D8A7-43FE-A865-00073C21F69D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560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3054350"/>
            <a:ext cx="8443913" cy="234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HBase Logical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F22A3683-A3BB-4294-A0E0-B9CF98256CE3}" type="slidenum">
              <a:rPr lang="en-US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6627" name="Picture 4" descr="Screen shot 2013-02-14 at 11.20.38 P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100" y="1679575"/>
            <a:ext cx="8466138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3196</TotalTime>
  <Words>773</Words>
  <Application>Microsoft Macintosh PowerPoint</Application>
  <PresentationFormat>全屏显示(4:3)</PresentationFormat>
  <Paragraphs>233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演示文稿设计模板</vt:lpstr>
      </vt:variant>
      <vt:variant>
        <vt:i4>15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60" baseType="lpstr">
      <vt:lpstr>Calisto MT</vt:lpstr>
      <vt:lpstr>宋体</vt:lpstr>
      <vt:lpstr>Arial</vt:lpstr>
      <vt:lpstr>Calibri</vt:lpstr>
      <vt:lpstr>Brush Script MT</vt:lpstr>
      <vt:lpstr>Wingdings</vt:lpstr>
      <vt:lpstr>Times New Roman</vt:lpstr>
      <vt:lpstr>Capital</vt:lpstr>
      <vt:lpstr>Capital</vt:lpstr>
      <vt:lpstr>Capital</vt:lpstr>
      <vt:lpstr>Capital</vt:lpstr>
      <vt:lpstr>Capital</vt:lpstr>
      <vt:lpstr>Capital</vt:lpstr>
      <vt:lpstr>Capital</vt:lpstr>
      <vt:lpstr>Capital</vt:lpstr>
      <vt:lpstr>Capital</vt:lpstr>
      <vt:lpstr>Capital</vt:lpstr>
      <vt:lpstr>Capital</vt:lpstr>
      <vt:lpstr>Capital</vt:lpstr>
      <vt:lpstr>Capital</vt:lpstr>
      <vt:lpstr>Capital</vt:lpstr>
      <vt:lpstr>Capital</vt:lpstr>
      <vt:lpstr>Visio</vt:lpstr>
      <vt:lpstr>幻灯片 1</vt:lpstr>
      <vt:lpstr>HBase: Overview </vt:lpstr>
      <vt:lpstr>HBase: Part of Hadoop’s Ecosystem</vt:lpstr>
      <vt:lpstr>HBase vs. HDFS</vt:lpstr>
      <vt:lpstr>HBase vs. HDFS (Cont’d)</vt:lpstr>
      <vt:lpstr>HBase vs. HDFS (Cont’d)</vt:lpstr>
      <vt:lpstr>HBase Data Model</vt:lpstr>
      <vt:lpstr>HBase Data Model</vt:lpstr>
      <vt:lpstr>HBase Logical View</vt:lpstr>
      <vt:lpstr>HBase: Keys and Column Families</vt:lpstr>
      <vt:lpstr>幻灯片 11</vt:lpstr>
      <vt:lpstr>幻灯片 12</vt:lpstr>
      <vt:lpstr>Notes on Data Model</vt:lpstr>
      <vt:lpstr>Notes on Data Model (Cont’d)</vt:lpstr>
      <vt:lpstr>HBase Physical Model</vt:lpstr>
      <vt:lpstr>HBase Physical Model</vt:lpstr>
      <vt:lpstr>Example</vt:lpstr>
      <vt:lpstr>Column Families</vt:lpstr>
      <vt:lpstr>HBase Regions</vt:lpstr>
      <vt:lpstr>HBase Architecture</vt:lpstr>
      <vt:lpstr>Three Major Components</vt:lpstr>
      <vt:lpstr>HBase Components</vt:lpstr>
      <vt:lpstr>Big Picture</vt:lpstr>
      <vt:lpstr>ZooKeeper</vt:lpstr>
      <vt:lpstr>Creating a Table</vt:lpstr>
      <vt:lpstr>Operations On Regions: Get()</vt:lpstr>
      <vt:lpstr>Operations On Regions: Scan()</vt:lpstr>
      <vt:lpstr>Get()</vt:lpstr>
      <vt:lpstr>Scan()</vt:lpstr>
      <vt:lpstr>Operations On Regions: Put()</vt:lpstr>
      <vt:lpstr>Operations On Regions: Delete()</vt:lpstr>
      <vt:lpstr>HBase: Joins</vt:lpstr>
      <vt:lpstr>Altering a Table</vt:lpstr>
      <vt:lpstr>Logging Operations</vt:lpstr>
      <vt:lpstr>HBase Deployment  (with M/R and HDFS)</vt:lpstr>
      <vt:lpstr>HBase vs. RDBMS</vt:lpstr>
      <vt:lpstr>When to use HBase</vt:lpstr>
    </vt:vector>
  </TitlesOfParts>
  <Company>WPI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Harold</cp:lastModifiedBy>
  <cp:revision>349</cp:revision>
  <dcterms:created xsi:type="dcterms:W3CDTF">2013-01-13T20:33:29Z</dcterms:created>
  <dcterms:modified xsi:type="dcterms:W3CDTF">2014-12-15T05:14:51Z</dcterms:modified>
</cp:coreProperties>
</file>